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7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8.xml" ContentType="application/vnd.openxmlformats-officedocument.theme+xml"/>
  <Override PartName="/ppt/slideLayouts/slideLayout3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4"/>
    <p:sldMasterId id="2147483718" r:id="rId5"/>
    <p:sldMasterId id="2147483731" r:id="rId6"/>
    <p:sldMasterId id="2147483737" r:id="rId7"/>
    <p:sldMasterId id="2147483746" r:id="rId8"/>
    <p:sldMasterId id="2147483748" r:id="rId9"/>
    <p:sldMasterId id="2147483753" r:id="rId10"/>
    <p:sldMasterId id="2147483784" r:id="rId11"/>
    <p:sldMasterId id="2147483821" r:id="rId12"/>
  </p:sldMasterIdLst>
  <p:notesMasterIdLst>
    <p:notesMasterId r:id="rId29"/>
  </p:notesMasterIdLst>
  <p:handoutMasterIdLst>
    <p:handoutMasterId r:id="rId30"/>
  </p:handoutMasterIdLst>
  <p:sldIdLst>
    <p:sldId id="590" r:id="rId13"/>
    <p:sldId id="598" r:id="rId14"/>
    <p:sldId id="599" r:id="rId15"/>
    <p:sldId id="600" r:id="rId16"/>
    <p:sldId id="601" r:id="rId17"/>
    <p:sldId id="602" r:id="rId18"/>
    <p:sldId id="603" r:id="rId19"/>
    <p:sldId id="604" r:id="rId20"/>
    <p:sldId id="605" r:id="rId21"/>
    <p:sldId id="606" r:id="rId22"/>
    <p:sldId id="608" r:id="rId23"/>
    <p:sldId id="609" r:id="rId24"/>
    <p:sldId id="610" r:id="rId25"/>
    <p:sldId id="611" r:id="rId26"/>
    <p:sldId id="612" r:id="rId27"/>
    <p:sldId id="613" r:id="rId28"/>
  </p:sldIdLst>
  <p:sldSz cx="9144000" cy="6858000" type="screen4x3"/>
  <p:notesSz cx="7023100" cy="93091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E0EAABA6-BCDF-4BEC-8429-29A460E9C3F8}">
          <p14:sldIdLst>
            <p14:sldId id="590"/>
            <p14:sldId id="598"/>
            <p14:sldId id="599"/>
            <p14:sldId id="600"/>
            <p14:sldId id="601"/>
            <p14:sldId id="602"/>
            <p14:sldId id="603"/>
            <p14:sldId id="604"/>
            <p14:sldId id="605"/>
            <p14:sldId id="606"/>
            <p14:sldId id="608"/>
            <p14:sldId id="609"/>
            <p14:sldId id="610"/>
            <p14:sldId id="611"/>
            <p14:sldId id="612"/>
            <p14:sldId id="61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026">
          <p15:clr>
            <a:srgbClr val="A4A3A4"/>
          </p15:clr>
        </p15:guide>
        <p15:guide id="2" pos="54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an Dummer Scheel" initials="CDS" lastIdx="9" clrIdx="0"/>
  <p:cmAuthor id="1" name="Christian Dümmer" initials="CD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8B"/>
    <a:srgbClr val="FF3300"/>
    <a:srgbClr val="706F6F"/>
    <a:srgbClr val="888B8D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91" autoAdjust="0"/>
    <p:restoredTop sz="90506" autoAdjust="0"/>
  </p:normalViewPr>
  <p:slideViewPr>
    <p:cSldViewPr>
      <p:cViewPr>
        <p:scale>
          <a:sx n="100" d="100"/>
          <a:sy n="100" d="100"/>
        </p:scale>
        <p:origin x="-594" y="-168"/>
      </p:cViewPr>
      <p:guideLst>
        <p:guide orient="horz" pos="2024"/>
        <p:guide pos="55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C9C40094-0578-4D97-B031-19F904FBA2B2}" type="datetimeFigureOut">
              <a:rPr lang="es-CL" smtClean="0"/>
              <a:t>02-07-2015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76AF037-37B6-4BD6-81BE-FB7D6488B0A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8754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06CF3D1-5733-4975-AA9A-793FEE89E069}" type="datetimeFigureOut">
              <a:rPr lang="es-CL" smtClean="0"/>
              <a:t>02-07-2015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6A9473C-7806-410E-BEF7-377CDA999EC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6894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627F46-E887-364A-8629-F5E4DE42B799}" type="datetimeFigureOut">
              <a:rPr lang="es-ES" smtClean="0">
                <a:solidFill>
                  <a:prstClr val="black"/>
                </a:solidFill>
              </a:rPr>
              <a:pPr/>
              <a:t>02/07/2015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130305-168B-6D46-8B5F-FE28354574FD}" type="slidenum">
              <a:rPr lang="es-CL" smtClean="0">
                <a:solidFill>
                  <a:prstClr val="black"/>
                </a:solidFill>
              </a:rPr>
              <a:pPr/>
              <a:t>‹Nº›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487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>
              <a:sym typeface="Helvetica" charset="0"/>
            </a:endParaRP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D3A9C-8BA0-2941-A4F9-558D7AFE9D80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387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45ADF-4109-B94D-9DE4-523D68F4AAF2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405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5B349-395E-5C4B-B7D3-2525F17E35C1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842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fld id="{2BB703F1-74A1-AB4F-9446-295C17AB6A0F}" type="datetime1">
              <a:rPr lang="es-CL" smtClean="0">
                <a:solidFill>
                  <a:srgbClr val="000000"/>
                </a:solidFill>
                <a:latin typeface="Trebuchet MS" charset="0"/>
                <a:sym typeface="Trebuchet MS" charset="0"/>
              </a:rPr>
              <a:pPr fontAlgn="base" hangingPunct="0">
                <a:spcBef>
                  <a:spcPct val="0"/>
                </a:spcBef>
                <a:spcAft>
                  <a:spcPct val="0"/>
                </a:spcAft>
              </a:pPr>
              <a:t>02-07-2015</a:t>
            </a:fld>
            <a:endParaRPr lang="es-CL">
              <a:solidFill>
                <a:srgbClr val="000000"/>
              </a:solidFill>
              <a:latin typeface="Trebuchet MS" charset="0"/>
              <a:sym typeface="Trebuchet MS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es-CL">
              <a:solidFill>
                <a:srgbClr val="000000"/>
              </a:solidFill>
              <a:latin typeface="Trebuchet MS" charset="0"/>
              <a:sym typeface="Trebuchet MS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9BD4-8210-7042-BFD1-E04EABEB8F5C}" type="slidenum">
              <a:rPr lang="es-CL" smtClean="0">
                <a:solidFill>
                  <a:srgbClr val="000000"/>
                </a:solidFill>
              </a:rPr>
              <a:pPr/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55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703F1-74A1-AB4F-9446-295C17AB6A0F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89BD4-8210-7042-BFD1-E04EABEB8F5C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737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0" y="63976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itchFamily="34" charset="0"/>
              </a:defRPr>
            </a:lvl1pPr>
          </a:lstStyle>
          <a:p>
            <a:pPr>
              <a:defRPr/>
            </a:pPr>
            <a:fld id="{22D51B29-230D-4CFC-9447-11778C8794F0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2133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130305-168B-6D46-8B5F-FE28354574FD}" type="slidenum">
              <a:rPr lang="es-CL" smtClean="0">
                <a:solidFill>
                  <a:prstClr val="black"/>
                </a:solidFill>
              </a:rPr>
              <a:pPr/>
              <a:t>‹Nº›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32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627F46-E887-364A-8629-F5E4DE42B799}" type="datetimeFigureOut">
              <a:rPr lang="es-ES" smtClean="0">
                <a:solidFill>
                  <a:prstClr val="black"/>
                </a:solidFill>
              </a:rPr>
              <a:pPr/>
              <a:t>02/07/2015</a:t>
            </a:fld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130305-168B-6D46-8B5F-FE28354574FD}" type="slidenum">
              <a:rPr lang="es-CL" smtClean="0">
                <a:solidFill>
                  <a:prstClr val="black"/>
                </a:solidFill>
              </a:rPr>
              <a:pPr/>
              <a:t>‹Nº›</a:t>
            </a:fld>
            <a:endParaRPr lang="es-C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627F46-E887-364A-8629-F5E4DE42B799}" type="datetimeFigureOut">
              <a:rPr lang="es-ES" smtClean="0">
                <a:solidFill>
                  <a:prstClr val="black"/>
                </a:solidFill>
              </a:rPr>
              <a:pPr/>
              <a:t>02/07/2015</a:t>
            </a:fld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130305-168B-6D46-8B5F-FE28354574FD}" type="slidenum">
              <a:rPr lang="es-CL" smtClean="0">
                <a:solidFill>
                  <a:prstClr val="black"/>
                </a:solidFill>
              </a:rPr>
              <a:pPr/>
              <a:t>‹Nº›</a:t>
            </a:fld>
            <a:endParaRPr lang="es-C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203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372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74DB1-B793-B242-A757-49789641DC2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193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99089"/>
            <a:ext cx="8229600" cy="2215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l">
              <a:defRPr lang="es-CL" sz="1600" dirty="0" smtClean="0">
                <a:solidFill>
                  <a:srgbClr val="8D8C8D"/>
                </a:solidFill>
                <a:latin typeface="Trebuchet MS"/>
                <a:ea typeface="+mn-ea"/>
              </a:defRPr>
            </a:lvl1pPr>
          </a:lstStyle>
          <a:p>
            <a:pPr marL="0" lvl="0" algn="l" defTabSz="457200">
              <a:lnSpc>
                <a:spcPct val="90000"/>
              </a:lnSpc>
            </a:pPr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08"/>
          </a:xfrm>
          <a:prstGeom prst="rect">
            <a:avLst/>
          </a:prstGeom>
          <a:noFill/>
        </p:spPr>
        <p:txBody>
          <a:bodyPr wrap="square" lIns="0" tIns="0" rtlCol="0">
            <a:normAutofit/>
          </a:bodyPr>
          <a:lstStyle>
            <a:lvl1pPr>
              <a:defRPr lang="es-ES" sz="2500" smtClean="0">
                <a:solidFill>
                  <a:srgbClr val="8D8C8D"/>
                </a:solidFill>
                <a:latin typeface="Trebuchet MS"/>
              </a:defRPr>
            </a:lvl1pPr>
            <a:lvl2pPr>
              <a:defRPr lang="es-ES" sz="18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s-ES" sz="18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s-ES" sz="18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s-CL" sz="1800" dirty="0" smtClean="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defTabSz="457200">
              <a:lnSpc>
                <a:spcPct val="90000"/>
              </a:lnSpc>
              <a:buFont typeface="Arial"/>
            </a:pPr>
            <a:r>
              <a:rPr lang="es-ES" dirty="0" smtClean="0"/>
              <a:t>Haga clic para modificar el estilo de texto del patrón</a:t>
            </a:r>
          </a:p>
          <a:p>
            <a:pPr marL="457200" lvl="1">
              <a:buFont typeface="Arial"/>
            </a:pPr>
            <a:r>
              <a:rPr lang="es-ES" dirty="0" smtClean="0"/>
              <a:t>Segundo nivel</a:t>
            </a:r>
          </a:p>
          <a:p>
            <a:pPr marL="914400" lvl="2">
              <a:buFont typeface="Arial"/>
            </a:pPr>
            <a:r>
              <a:rPr lang="es-ES" dirty="0" smtClean="0"/>
              <a:t>Tercer nivel</a:t>
            </a:r>
          </a:p>
          <a:p>
            <a:pPr marL="1371600" lvl="3">
              <a:buFont typeface="Arial"/>
            </a:pPr>
            <a:r>
              <a:rPr lang="es-ES" dirty="0" smtClean="0"/>
              <a:t>Cuarto nivel</a:t>
            </a:r>
          </a:p>
          <a:p>
            <a:pPr marL="1828800" lvl="4">
              <a:buFont typeface="Arial"/>
            </a:pPr>
            <a:r>
              <a:rPr lang="es-ES" dirty="0" smtClean="0"/>
              <a:t>Quinto nivel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95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 (Gener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99089"/>
            <a:ext cx="8229600" cy="2215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l">
              <a:defRPr lang="es-CL" sz="1600" dirty="0" smtClean="0">
                <a:solidFill>
                  <a:srgbClr val="8D8C8D"/>
                </a:solidFill>
                <a:latin typeface="Trebuchet MS"/>
                <a:ea typeface="+mn-ea"/>
              </a:defRPr>
            </a:lvl1pPr>
          </a:lstStyle>
          <a:p>
            <a:pPr marL="0" lvl="0" algn="l" defTabSz="457200">
              <a:lnSpc>
                <a:spcPct val="90000"/>
              </a:lnSpc>
            </a:pPr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1124744"/>
            <a:ext cx="7344816" cy="4896544"/>
          </a:xfrm>
          <a:prstGeom prst="rect">
            <a:avLst/>
          </a:prstGeom>
          <a:noFill/>
        </p:spPr>
        <p:txBody>
          <a:bodyPr wrap="square" lIns="0" tIns="0" rtlCol="0">
            <a:normAutofit/>
          </a:bodyPr>
          <a:lstStyle>
            <a:lvl1pPr>
              <a:defRPr lang="es-ES" sz="2500" smtClean="0">
                <a:solidFill>
                  <a:srgbClr val="8D8C8D"/>
                </a:solidFill>
                <a:latin typeface="Trebuchet MS"/>
              </a:defRPr>
            </a:lvl1pPr>
            <a:lvl2pPr>
              <a:defRPr lang="es-ES" sz="18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s-ES" sz="18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s-ES" sz="18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s-CL" sz="1800" dirty="0" smtClean="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defTabSz="457200">
              <a:lnSpc>
                <a:spcPct val="90000"/>
              </a:lnSpc>
              <a:buFont typeface="Arial"/>
            </a:pPr>
            <a:r>
              <a:rPr lang="es-ES" dirty="0" smtClean="0"/>
              <a:t>Haga clic para modificar el estilo de texto del patrón</a:t>
            </a:r>
          </a:p>
          <a:p>
            <a:pPr marL="457200" lvl="1">
              <a:buFont typeface="Arial"/>
            </a:pPr>
            <a:r>
              <a:rPr lang="es-ES" dirty="0" smtClean="0"/>
              <a:t>Segundo nivel</a:t>
            </a:r>
          </a:p>
          <a:p>
            <a:pPr marL="914400" lvl="2">
              <a:buFont typeface="Arial"/>
            </a:pPr>
            <a:r>
              <a:rPr lang="es-ES" dirty="0" smtClean="0"/>
              <a:t>Tercer nivel</a:t>
            </a:r>
          </a:p>
          <a:p>
            <a:pPr marL="1371600" lvl="3">
              <a:buFont typeface="Arial"/>
            </a:pPr>
            <a:r>
              <a:rPr lang="es-ES" dirty="0" smtClean="0"/>
              <a:t>Cuarto nivel</a:t>
            </a:r>
          </a:p>
          <a:p>
            <a:pPr marL="1828800" lvl="4">
              <a:buFont typeface="Arial"/>
            </a:pPr>
            <a:r>
              <a:rPr lang="es-ES" dirty="0" smtClean="0"/>
              <a:t>Quinto nivel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43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99089"/>
            <a:ext cx="8229600" cy="2215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l">
              <a:defRPr lang="es-CL" sz="1600">
                <a:solidFill>
                  <a:srgbClr val="8D8C8D"/>
                </a:solidFill>
                <a:latin typeface="Trebuchet MS"/>
                <a:ea typeface="+mn-ea"/>
              </a:defRPr>
            </a:lvl1pPr>
          </a:lstStyle>
          <a:p>
            <a:pPr marL="0" lvl="0" algn="l" defTabSz="457200">
              <a:lnSpc>
                <a:spcPct val="90000"/>
              </a:lnSpc>
            </a:pPr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065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 userDrawn="1"/>
        </p:nvSpPr>
        <p:spPr>
          <a:xfrm>
            <a:off x="7213681" y="282440"/>
            <a:ext cx="1606791" cy="554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CL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99089"/>
            <a:ext cx="8229600" cy="2215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l">
              <a:defRPr lang="es-CL" sz="1600">
                <a:solidFill>
                  <a:srgbClr val="8D8C8D"/>
                </a:solidFill>
                <a:latin typeface="Trebuchet MS"/>
                <a:ea typeface="+mn-ea"/>
              </a:defRPr>
            </a:lvl1pPr>
          </a:lstStyle>
          <a:p>
            <a:pPr marL="0" lvl="0" algn="l" defTabSz="457200">
              <a:lnSpc>
                <a:spcPct val="90000"/>
              </a:lnSpc>
            </a:pPr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756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 Logo (Máximo Obje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 userDrawn="1"/>
        </p:nvSpPr>
        <p:spPr>
          <a:xfrm>
            <a:off x="7213681" y="282440"/>
            <a:ext cx="1606791" cy="554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CL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215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l">
              <a:defRPr lang="es-CL" sz="1600">
                <a:solidFill>
                  <a:srgbClr val="8D8C8D"/>
                </a:solidFill>
                <a:latin typeface="Trebuchet MS"/>
                <a:ea typeface="+mn-ea"/>
              </a:defRPr>
            </a:lvl1pPr>
          </a:lstStyle>
          <a:p>
            <a:pPr marL="0" lvl="0" algn="l" defTabSz="457200">
              <a:lnSpc>
                <a:spcPct val="90000"/>
              </a:lnSpc>
            </a:pPr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361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 Logo (Varios Gráfico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 userDrawn="1"/>
        </p:nvSpPr>
        <p:spPr>
          <a:xfrm>
            <a:off x="7213681" y="282440"/>
            <a:ext cx="1606791" cy="554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CL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215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l">
              <a:defRPr lang="es-CL" sz="1600">
                <a:solidFill>
                  <a:srgbClr val="8D8C8D"/>
                </a:solidFill>
                <a:latin typeface="Trebuchet MS"/>
                <a:ea typeface="+mn-ea"/>
              </a:defRPr>
            </a:lvl1pPr>
          </a:lstStyle>
          <a:p>
            <a:pPr marL="0" lvl="0" algn="l" defTabSz="457200">
              <a:lnSpc>
                <a:spcPct val="90000"/>
              </a:lnSpc>
            </a:pPr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 userDrawn="1"/>
        </p:nvSpPr>
        <p:spPr>
          <a:xfrm>
            <a:off x="312118" y="457854"/>
            <a:ext cx="3132000" cy="208800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s-CL" b="1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 userDrawn="1"/>
        </p:nvSpPr>
        <p:spPr>
          <a:xfrm>
            <a:off x="312118" y="2591615"/>
            <a:ext cx="3132000" cy="208800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s-CL" b="1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 userDrawn="1"/>
        </p:nvSpPr>
        <p:spPr>
          <a:xfrm>
            <a:off x="312118" y="4725376"/>
            <a:ext cx="3132000" cy="208800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s-CL" b="1">
              <a:solidFill>
                <a:prstClr val="white"/>
              </a:solidFill>
            </a:endParaRPr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3491880" y="457854"/>
            <a:ext cx="3168352" cy="2088232"/>
          </a:xfrm>
          <a:prstGeom prst="rect">
            <a:avLst/>
          </a:prstGeom>
          <a:noFill/>
        </p:spPr>
        <p:txBody>
          <a:bodyPr wrap="square" lIns="0" tIns="0" rtlCol="0">
            <a:noAutofit/>
          </a:bodyPr>
          <a:lstStyle>
            <a:lvl1pPr>
              <a:defRPr lang="es-E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</a:defRPr>
            </a:lvl1pPr>
            <a:lvl2pPr>
              <a:defRPr lang="es-ES" sz="105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lang="es-ES" sz="105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lang="es-ES" sz="105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lang="es-CL" sz="1050" dirty="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marL="0" lvl="0" defTabSz="457200">
              <a:lnSpc>
                <a:spcPct val="90000"/>
              </a:lnSpc>
              <a:buFont typeface="Arial"/>
            </a:pPr>
            <a:r>
              <a:rPr lang="es-ES" dirty="0" smtClean="0"/>
              <a:t>Haga clic para modificar el estilo de texto del patrón</a:t>
            </a:r>
          </a:p>
          <a:p>
            <a:pPr marL="457200" lvl="1">
              <a:buFont typeface="Arial"/>
            </a:pPr>
            <a:r>
              <a:rPr lang="es-ES" dirty="0" smtClean="0"/>
              <a:t>Segundo nivel</a:t>
            </a:r>
          </a:p>
          <a:p>
            <a:pPr marL="914400" lvl="2">
              <a:buFont typeface="Arial"/>
            </a:pPr>
            <a:r>
              <a:rPr lang="es-ES" dirty="0" smtClean="0"/>
              <a:t>Tercer nivel</a:t>
            </a:r>
          </a:p>
          <a:p>
            <a:pPr marL="1371600" lvl="3">
              <a:buFont typeface="Arial"/>
            </a:pPr>
            <a:r>
              <a:rPr lang="es-ES" dirty="0" smtClean="0"/>
              <a:t>Cuarto nivel</a:t>
            </a:r>
          </a:p>
          <a:p>
            <a:pPr marL="1828800" lvl="4">
              <a:buFont typeface="Arial"/>
            </a:pPr>
            <a:r>
              <a:rPr lang="es-ES" dirty="0" smtClean="0"/>
              <a:t>Quinto nivel</a:t>
            </a:r>
            <a:endParaRPr lang="es-CL" dirty="0"/>
          </a:p>
        </p:txBody>
      </p:sp>
      <p:sp>
        <p:nvSpPr>
          <p:cNvPr id="11" name="2 Marcador de contenido"/>
          <p:cNvSpPr>
            <a:spLocks noGrp="1"/>
          </p:cNvSpPr>
          <p:nvPr>
            <p:ph idx="13"/>
          </p:nvPr>
        </p:nvSpPr>
        <p:spPr>
          <a:xfrm>
            <a:off x="3491880" y="2595435"/>
            <a:ext cx="3168352" cy="2088232"/>
          </a:xfrm>
          <a:prstGeom prst="rect">
            <a:avLst/>
          </a:prstGeom>
          <a:noFill/>
        </p:spPr>
        <p:txBody>
          <a:bodyPr wrap="square" lIns="0" tIns="0" rtlCol="0">
            <a:noAutofit/>
          </a:bodyPr>
          <a:lstStyle>
            <a:lvl1pPr>
              <a:defRPr lang="es-E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</a:defRPr>
            </a:lvl1pPr>
            <a:lvl2pPr>
              <a:defRPr lang="es-ES" sz="105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lang="es-ES" sz="105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lang="es-ES" sz="105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lang="es-CL" sz="1050" dirty="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marL="0" lvl="0" defTabSz="457200">
              <a:lnSpc>
                <a:spcPct val="90000"/>
              </a:lnSpc>
              <a:buFont typeface="Arial"/>
            </a:pPr>
            <a:r>
              <a:rPr lang="es-ES" dirty="0" smtClean="0"/>
              <a:t>Haga clic para modificar el estilo de texto del patrón</a:t>
            </a:r>
          </a:p>
          <a:p>
            <a:pPr marL="457200" lvl="1">
              <a:buFont typeface="Arial"/>
            </a:pPr>
            <a:r>
              <a:rPr lang="es-ES" dirty="0" smtClean="0"/>
              <a:t>Segundo nivel</a:t>
            </a:r>
          </a:p>
          <a:p>
            <a:pPr marL="914400" lvl="2">
              <a:buFont typeface="Arial"/>
            </a:pPr>
            <a:r>
              <a:rPr lang="es-ES" dirty="0" smtClean="0"/>
              <a:t>Tercer nivel</a:t>
            </a:r>
          </a:p>
          <a:p>
            <a:pPr marL="1371600" lvl="3">
              <a:buFont typeface="Arial"/>
            </a:pPr>
            <a:r>
              <a:rPr lang="es-ES" dirty="0" smtClean="0"/>
              <a:t>Cuarto nivel</a:t>
            </a:r>
          </a:p>
          <a:p>
            <a:pPr marL="1828800" lvl="4">
              <a:buFont typeface="Arial"/>
            </a:pPr>
            <a:r>
              <a:rPr lang="es-ES" dirty="0" smtClean="0"/>
              <a:t>Quinto nivel</a:t>
            </a:r>
            <a:endParaRPr lang="es-CL" dirty="0"/>
          </a:p>
        </p:txBody>
      </p:sp>
      <p:sp>
        <p:nvSpPr>
          <p:cNvPr id="12" name="2 Marcador de contenido"/>
          <p:cNvSpPr>
            <a:spLocks noGrp="1"/>
          </p:cNvSpPr>
          <p:nvPr>
            <p:ph idx="14"/>
          </p:nvPr>
        </p:nvSpPr>
        <p:spPr>
          <a:xfrm>
            <a:off x="3491880" y="4720580"/>
            <a:ext cx="3168352" cy="2088232"/>
          </a:xfrm>
          <a:prstGeom prst="rect">
            <a:avLst/>
          </a:prstGeom>
          <a:noFill/>
        </p:spPr>
        <p:txBody>
          <a:bodyPr wrap="square" lIns="0" tIns="0" rtlCol="0">
            <a:noAutofit/>
          </a:bodyPr>
          <a:lstStyle>
            <a:lvl1pPr>
              <a:defRPr lang="es-E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</a:defRPr>
            </a:lvl1pPr>
            <a:lvl2pPr>
              <a:defRPr lang="es-ES" sz="105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lang="es-ES" sz="105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lang="es-ES" sz="105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lang="es-CL" sz="1050" dirty="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marL="0" lvl="0" defTabSz="457200">
              <a:lnSpc>
                <a:spcPct val="90000"/>
              </a:lnSpc>
              <a:buFont typeface="Arial"/>
            </a:pPr>
            <a:r>
              <a:rPr lang="es-ES" dirty="0" smtClean="0"/>
              <a:t>Haga clic para modificar el estilo de texto del patrón</a:t>
            </a:r>
          </a:p>
          <a:p>
            <a:pPr marL="457200" lvl="1">
              <a:buFont typeface="Arial"/>
            </a:pPr>
            <a:r>
              <a:rPr lang="es-ES" dirty="0" smtClean="0"/>
              <a:t>Segundo nivel</a:t>
            </a:r>
          </a:p>
          <a:p>
            <a:pPr marL="914400" lvl="2">
              <a:buFont typeface="Arial"/>
            </a:pPr>
            <a:r>
              <a:rPr lang="es-ES" dirty="0" smtClean="0"/>
              <a:t>Tercer nivel</a:t>
            </a:r>
          </a:p>
          <a:p>
            <a:pPr marL="1371600" lvl="3">
              <a:buFont typeface="Arial"/>
            </a:pPr>
            <a:r>
              <a:rPr lang="es-ES" dirty="0" smtClean="0"/>
              <a:t>Cuarto nivel</a:t>
            </a:r>
          </a:p>
          <a:p>
            <a:pPr marL="1828800" lvl="4">
              <a:buFont typeface="Arial"/>
            </a:pPr>
            <a:r>
              <a:rPr lang="es-ES" dirty="0" smtClean="0"/>
              <a:t>Quinto nivel</a:t>
            </a:r>
            <a:endParaRPr lang="es-CL" dirty="0"/>
          </a:p>
        </p:txBody>
      </p:sp>
      <p:sp>
        <p:nvSpPr>
          <p:cNvPr id="13" name="12 Rectángulo"/>
          <p:cNvSpPr/>
          <p:nvPr userDrawn="1"/>
        </p:nvSpPr>
        <p:spPr>
          <a:xfrm>
            <a:off x="6660232" y="728920"/>
            <a:ext cx="2412000" cy="1547952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s-CL" b="1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 userDrawn="1"/>
        </p:nvSpPr>
        <p:spPr>
          <a:xfrm>
            <a:off x="6660232" y="2871048"/>
            <a:ext cx="2412000" cy="1547952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s-CL" b="1">
              <a:solidFill>
                <a:prstClr val="white"/>
              </a:solidFill>
            </a:endParaRPr>
          </a:p>
        </p:txBody>
      </p:sp>
      <p:sp>
        <p:nvSpPr>
          <p:cNvPr id="15" name="14 Rectángulo"/>
          <p:cNvSpPr/>
          <p:nvPr userDrawn="1"/>
        </p:nvSpPr>
        <p:spPr>
          <a:xfrm>
            <a:off x="6660232" y="5013176"/>
            <a:ext cx="2412000" cy="1547952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s-CL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085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Subtítulo,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99089"/>
            <a:ext cx="6624000" cy="2215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l">
              <a:defRPr lang="es-CL" sz="1600">
                <a:solidFill>
                  <a:srgbClr val="8D8C8D"/>
                </a:solidFill>
                <a:latin typeface="Trebuchet MS"/>
                <a:ea typeface="+mn-ea"/>
              </a:defRPr>
            </a:lvl1pPr>
          </a:lstStyle>
          <a:p>
            <a:pPr marL="0" lvl="0" algn="l" defTabSz="457200">
              <a:lnSpc>
                <a:spcPct val="90000"/>
              </a:lnSpc>
            </a:pPr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2 Subtítulo"/>
          <p:cNvSpPr>
            <a:spLocks noGrp="1"/>
          </p:cNvSpPr>
          <p:nvPr>
            <p:ph type="subTitle" idx="1"/>
          </p:nvPr>
        </p:nvSpPr>
        <p:spPr>
          <a:xfrm>
            <a:off x="1259632" y="842677"/>
            <a:ext cx="7200800" cy="478904"/>
          </a:xfrm>
          <a:prstGeom prst="rect">
            <a:avLst/>
          </a:prstGeom>
          <a:noFill/>
        </p:spPr>
        <p:txBody>
          <a:bodyPr wrap="square" lIns="0" tIns="0" bIns="0" rtlCol="0" anchor="t">
            <a:normAutofit lnSpcReduction="10000"/>
          </a:bodyPr>
          <a:lstStyle>
            <a:lvl1pPr marL="0" indent="0">
              <a:buNone/>
              <a:defRPr lang="es-CL" sz="2500" b="1">
                <a:solidFill>
                  <a:srgbClr val="8D8C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Trebuchet MS"/>
              </a:defRPr>
            </a:lvl1pPr>
          </a:lstStyle>
          <a:p>
            <a:pPr marL="0" lvl="0" defTabSz="457200">
              <a:lnSpc>
                <a:spcPct val="90000"/>
              </a:lnSpc>
            </a:pPr>
            <a:r>
              <a:rPr lang="es-ES" dirty="0" smtClean="0"/>
              <a:t>Haga clic para modificar el estilo de subtítulo del patrón</a:t>
            </a:r>
            <a:endParaRPr lang="es-CL" dirty="0"/>
          </a:p>
        </p:txBody>
      </p:sp>
      <p:sp>
        <p:nvSpPr>
          <p:cNvPr id="9" name="2 Marcador de contenido"/>
          <p:cNvSpPr>
            <a:spLocks noGrp="1"/>
          </p:cNvSpPr>
          <p:nvPr>
            <p:ph idx="13"/>
          </p:nvPr>
        </p:nvSpPr>
        <p:spPr>
          <a:xfrm>
            <a:off x="457200" y="1556792"/>
            <a:ext cx="8229600" cy="4752528"/>
          </a:xfrm>
          <a:prstGeom prst="rect">
            <a:avLst/>
          </a:prstGeom>
          <a:noFill/>
        </p:spPr>
        <p:txBody>
          <a:bodyPr wrap="square" lIns="0" tIns="0" rtlCol="0">
            <a:normAutofit/>
          </a:bodyPr>
          <a:lstStyle>
            <a:lvl1pPr>
              <a:defRPr lang="es-ES" sz="2500" smtClean="0">
                <a:solidFill>
                  <a:srgbClr val="8D8C8D"/>
                </a:solidFill>
                <a:latin typeface="Trebuchet MS"/>
              </a:defRPr>
            </a:lvl1pPr>
            <a:lvl2pPr>
              <a:defRPr lang="es-ES" sz="18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s-ES" sz="18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s-ES" sz="18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s-CL" sz="1800" dirty="0" smtClean="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defTabSz="457200">
              <a:lnSpc>
                <a:spcPct val="90000"/>
              </a:lnSpc>
              <a:buFont typeface="Arial"/>
            </a:pPr>
            <a:r>
              <a:rPr lang="es-ES" dirty="0" smtClean="0"/>
              <a:t>Haga clic para modificar el estilo de texto del patrón</a:t>
            </a:r>
          </a:p>
          <a:p>
            <a:pPr marL="457200" lvl="1">
              <a:buFont typeface="Arial"/>
            </a:pPr>
            <a:r>
              <a:rPr lang="es-ES" dirty="0" smtClean="0"/>
              <a:t>Segundo nivel</a:t>
            </a:r>
          </a:p>
          <a:p>
            <a:pPr marL="914400" lvl="2">
              <a:buFont typeface="Arial"/>
            </a:pPr>
            <a:r>
              <a:rPr lang="es-ES" dirty="0" smtClean="0"/>
              <a:t>Tercer nivel</a:t>
            </a:r>
          </a:p>
          <a:p>
            <a:pPr marL="1371600" lvl="3">
              <a:buFont typeface="Arial"/>
            </a:pPr>
            <a:r>
              <a:rPr lang="es-ES" dirty="0" smtClean="0"/>
              <a:t>Cuarto nivel</a:t>
            </a:r>
          </a:p>
          <a:p>
            <a:pPr marL="1828800" lvl="4">
              <a:buFont typeface="Arial"/>
            </a:pPr>
            <a:r>
              <a:rPr lang="es-ES" dirty="0" smtClean="0"/>
              <a:t>Quinto nivel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308252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492896"/>
            <a:ext cx="7772400" cy="94179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r">
              <a:defRPr lang="es-CL" sz="3400">
                <a:solidFill>
                  <a:srgbClr val="007A94"/>
                </a:solidFill>
                <a:latin typeface="Trebuchet MS"/>
                <a:ea typeface="+mn-ea"/>
                <a:cs typeface="Trebuchet MS"/>
              </a:defRPr>
            </a:lvl1pPr>
          </a:lstStyle>
          <a:p>
            <a:pPr marL="0" lvl="0" algn="r" defTabSz="457200">
              <a:lnSpc>
                <a:spcPct val="90000"/>
              </a:lnSpc>
            </a:pPr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6064" y="3448050"/>
            <a:ext cx="7772400" cy="648072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0461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588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08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375E0-9DD9-6D4F-81C0-B1DD6587085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6647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4539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960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3335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69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2004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BCE4C3-3BCF-4543-9B53-8D102340756D}" type="datetimeFigureOut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35B7B0-361A-4B84-9DB6-948780887199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343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61498FA-BA98-45A8-8A55-E5C45E723FF9}" type="datetimeFigureOut">
              <a:rPr lang="es-CL" smtClean="0">
                <a:solidFill>
                  <a:prstClr val="black"/>
                </a:solidFill>
              </a:rPr>
              <a:pPr defTabSz="914400"/>
              <a:t>02-07-2015</a:t>
            </a:fld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492CA6-DC42-4F67-9559-EE23037A8A9E}" type="slidenum">
              <a:rPr lang="es-CL" smtClean="0">
                <a:solidFill>
                  <a:prstClr val="black"/>
                </a:solidFill>
              </a:rPr>
              <a:pPr defTabSz="914400"/>
              <a:t>‹Nº›</a:t>
            </a:fld>
            <a:endParaRPr lang="es-C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9288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61498FA-BA98-45A8-8A55-E5C45E723FF9}" type="datetimeFigureOut">
              <a:rPr lang="es-CL" smtClean="0">
                <a:solidFill>
                  <a:prstClr val="black"/>
                </a:solidFill>
              </a:rPr>
              <a:pPr defTabSz="914400"/>
              <a:t>02-07-2015</a:t>
            </a:fld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CL" dirty="0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492CA6-DC42-4F67-9559-EE23037A8A9E}" type="slidenum">
              <a:rPr lang="es-CL" smtClean="0">
                <a:solidFill>
                  <a:prstClr val="black"/>
                </a:solidFill>
              </a:rPr>
              <a:pPr defTabSz="914400"/>
              <a:t>‹Nº›</a:t>
            </a:fld>
            <a:endParaRPr lang="es-C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1044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7627F46-E887-364A-8629-F5E4DE42B799}" type="datetimeFigureOut">
              <a:rPr lang="es-ES" smtClean="0">
                <a:solidFill>
                  <a:prstClr val="black"/>
                </a:solidFill>
                <a:ea typeface="ＭＳ Ｐゴシック" charset="0"/>
                <a:sym typeface="Trebuchet MS" charset="0"/>
              </a:rPr>
              <a:pPr/>
              <a:t>02/07/2015</a:t>
            </a:fld>
            <a:endParaRPr lang="es-CL">
              <a:solidFill>
                <a:prstClr val="black"/>
              </a:solidFill>
              <a:ea typeface="ＭＳ Ｐゴシック" charset="0"/>
              <a:sym typeface="Trebuchet MS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>
              <a:solidFill>
                <a:prstClr val="black"/>
              </a:solidFill>
              <a:ea typeface="ＭＳ Ｐゴシック" charset="0"/>
              <a:sym typeface="Trebuchet MS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130305-168B-6D46-8B5F-FE28354574FD}" type="slidenum">
              <a:rPr lang="es-CL" smtClean="0">
                <a:solidFill>
                  <a:prstClr val="black"/>
                </a:solidFill>
                <a:ea typeface="ＭＳ Ｐゴシック" charset="0"/>
                <a:sym typeface="Trebuchet MS" charset="0"/>
              </a:rPr>
              <a:pPr/>
              <a:t>‹Nº›</a:t>
            </a:fld>
            <a:endParaRPr lang="es-CL">
              <a:solidFill>
                <a:prstClr val="black"/>
              </a:solidFill>
              <a:ea typeface="ＭＳ Ｐゴシック" charset="0"/>
              <a:sym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308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07921-B618-434A-A15E-7D7537749058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51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A1C83-2AAD-804B-8064-55D5C3F48EC4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68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5D887-F0D7-8249-94F9-74E8703529EF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231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4DB96-9D1A-A242-8590-3B34D272810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41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981C6-57C7-FA46-ABEC-9DD41BE33CB5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6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03756-FD09-7E49-9953-C0BF6E1D003B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9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image" Target="../media/image8.jpeg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5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42-52871446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4764"/>
            <a:ext cx="1327021" cy="6890148"/>
          </a:xfrm>
          <a:prstGeom prst="rect">
            <a:avLst/>
          </a:prstGeom>
        </p:spPr>
      </p:pic>
      <p:pic>
        <p:nvPicPr>
          <p:cNvPr id="15" name="Imagen 14" descr="Plantilla_PPT_2-08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5039" y="5440065"/>
            <a:ext cx="3035685" cy="1224854"/>
          </a:xfrm>
          <a:prstGeom prst="rect">
            <a:avLst/>
          </a:prstGeom>
        </p:spPr>
      </p:pic>
      <p:grpSp>
        <p:nvGrpSpPr>
          <p:cNvPr id="16" name="Agrupar 15"/>
          <p:cNvGrpSpPr/>
          <p:nvPr userDrawn="1"/>
        </p:nvGrpSpPr>
        <p:grpSpPr>
          <a:xfrm rot="5400000">
            <a:off x="-2023704" y="3346451"/>
            <a:ext cx="6882426" cy="179998"/>
            <a:chOff x="1443904" y="3985173"/>
            <a:chExt cx="7700096" cy="180001"/>
          </a:xfrm>
        </p:grpSpPr>
        <p:sp>
          <p:nvSpPr>
            <p:cNvPr id="17" name="Rectángulo 16"/>
            <p:cNvSpPr/>
            <p:nvPr userDrawn="1"/>
          </p:nvSpPr>
          <p:spPr>
            <a:xfrm>
              <a:off x="1443904" y="3985174"/>
              <a:ext cx="1926000" cy="180000"/>
            </a:xfrm>
            <a:prstGeom prst="rect">
              <a:avLst/>
            </a:prstGeom>
            <a:solidFill>
              <a:srgbClr val="007A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3369904" y="3985173"/>
              <a:ext cx="1926000" cy="180000"/>
            </a:xfrm>
            <a:prstGeom prst="rect">
              <a:avLst/>
            </a:prstGeom>
            <a:solidFill>
              <a:srgbClr val="62CDC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5295904" y="3985173"/>
              <a:ext cx="1926000" cy="180000"/>
            </a:xfrm>
            <a:prstGeom prst="rect">
              <a:avLst/>
            </a:prstGeom>
            <a:solidFill>
              <a:srgbClr val="D4202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7218000" y="3985173"/>
              <a:ext cx="1926000" cy="180000"/>
            </a:xfrm>
            <a:prstGeom prst="rect">
              <a:avLst/>
            </a:prstGeom>
            <a:solidFill>
              <a:srgbClr val="EDAB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5358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1300570.JPG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326260" cy="6864005"/>
          </a:xfrm>
          <a:prstGeom prst="rect">
            <a:avLst/>
          </a:prstGeom>
        </p:spPr>
      </p:pic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1322388" y="-4763"/>
            <a:ext cx="179387" cy="6881813"/>
            <a:chOff x="0" y="0"/>
            <a:chExt cx="179999" cy="6882425"/>
          </a:xfrm>
        </p:grpSpPr>
        <p:sp>
          <p:nvSpPr>
            <p:cNvPr id="2" name="AutoShape 3"/>
            <p:cNvSpPr>
              <a:spLocks/>
            </p:cNvSpPr>
            <p:nvPr/>
          </p:nvSpPr>
          <p:spPr bwMode="auto">
            <a:xfrm rot="5400000">
              <a:off x="-770503" y="770503"/>
              <a:ext cx="1721004" cy="1799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7A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>
                <a:solidFill>
                  <a:srgbClr val="FFFFFF"/>
                </a:solidFill>
                <a:latin typeface="Trebuchet MS" charset="0"/>
                <a:cs typeface="Trebuchet MS" charset="0"/>
                <a:sym typeface="Trebuchet MS" charset="0"/>
              </a:endParaRPr>
            </a:p>
          </p:txBody>
        </p:sp>
        <p:sp>
          <p:nvSpPr>
            <p:cNvPr id="1028" name="AutoShape 4"/>
            <p:cNvSpPr>
              <a:spLocks/>
            </p:cNvSpPr>
            <p:nvPr/>
          </p:nvSpPr>
          <p:spPr bwMode="auto">
            <a:xfrm rot="5400000">
              <a:off x="-771296" y="2492300"/>
              <a:ext cx="1722590" cy="1799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62CD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>
                <a:solidFill>
                  <a:srgbClr val="FFFFFF"/>
                </a:solidFill>
                <a:latin typeface="Trebuchet MS" charset="0"/>
                <a:cs typeface="Trebuchet MS" charset="0"/>
                <a:sym typeface="Trebuchet MS" charset="0"/>
              </a:endParaRPr>
            </a:p>
          </p:txBody>
        </p:sp>
        <p:sp>
          <p:nvSpPr>
            <p:cNvPr id="3" name="AutoShape 5"/>
            <p:cNvSpPr>
              <a:spLocks/>
            </p:cNvSpPr>
            <p:nvPr/>
          </p:nvSpPr>
          <p:spPr bwMode="auto">
            <a:xfrm rot="5400000">
              <a:off x="-770502" y="4214096"/>
              <a:ext cx="1721003" cy="1799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4202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>
                <a:solidFill>
                  <a:srgbClr val="FFFFFF"/>
                </a:solidFill>
                <a:latin typeface="Trebuchet MS" charset="0"/>
                <a:cs typeface="Trebuchet MS" charset="0"/>
                <a:sym typeface="Trebuchet MS" charset="0"/>
              </a:endParaRPr>
            </a:p>
          </p:txBody>
        </p:sp>
        <p:sp>
          <p:nvSpPr>
            <p:cNvPr id="4" name="AutoShape 6"/>
            <p:cNvSpPr>
              <a:spLocks/>
            </p:cNvSpPr>
            <p:nvPr/>
          </p:nvSpPr>
          <p:spPr bwMode="auto">
            <a:xfrm rot="5400000">
              <a:off x="-770502" y="5931923"/>
              <a:ext cx="1721003" cy="1799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ED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s-ES">
                <a:solidFill>
                  <a:srgbClr val="FFFFFF"/>
                </a:solidFill>
                <a:latin typeface="Trebuchet MS" charset="0"/>
                <a:cs typeface="Trebuchet MS" charset="0"/>
                <a:sym typeface="Trebuchet MS" charset="0"/>
              </a:endParaRPr>
            </a:p>
          </p:txBody>
        </p:sp>
      </p:grpSp>
      <p:pic>
        <p:nvPicPr>
          <p:cNvPr id="1031" name="Picture 7" descr="LOS_PELAMBRES_HOR.jp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188" y="5422900"/>
            <a:ext cx="3400425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32" name="Rectangle 8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354763"/>
            <a:ext cx="213360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19" tIns="45719" rIns="45719" bIns="45719" numCol="1" anchor="t" anchorCtr="0" compatLnSpc="1">
            <a:prstTxWarp prst="textNoShape">
              <a:avLst/>
            </a:prstTxWarp>
          </a:bodyPr>
          <a:lstStyle>
            <a:lvl1pPr>
              <a:defRPr>
                <a:cs typeface="Trebuchet MS" charset="0"/>
              </a:defRPr>
            </a:lvl1pPr>
          </a:lstStyle>
          <a:p>
            <a:pPr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CB4BDD6-EFE0-9648-A090-354BB6AD5C78}" type="slidenum">
              <a:rPr lang="es-ES">
                <a:solidFill>
                  <a:srgbClr val="000000"/>
                </a:solidFill>
                <a:latin typeface="Trebuchet MS" charset="0"/>
                <a:sym typeface="Trebuchet MS" charset="0"/>
              </a:rPr>
              <a:pPr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  <a:latin typeface="Trebuchet MS" charset="0"/>
              <a:sym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633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9pPr>
    </p:titleStyle>
    <p:bodyStyle>
      <a:lvl1pPr marL="342900" indent="-3429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1pPr>
      <a:lvl2pPr marL="228600" indent="2286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2pPr>
      <a:lvl3pPr marL="457200" indent="4572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3pPr>
      <a:lvl4pPr marL="685800" indent="6858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4pPr>
      <a:lvl5pPr marL="914400" indent="914400"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5pPr>
      <a:lvl6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6pPr>
      <a:lvl7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7pPr>
      <a:lvl8pPr marL="22860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8pPr>
      <a:lvl9pPr marL="2743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8F8AE-31DA-7447-BE2E-4D5509351314}" type="datetime1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02-07-2015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89BD4-8210-7042-BFD1-E04EABEB8F5C}" type="slidenum">
              <a:rPr lang="es-CL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L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3" name="Agrupar 12"/>
          <p:cNvGrpSpPr/>
          <p:nvPr userDrawn="1"/>
        </p:nvGrpSpPr>
        <p:grpSpPr>
          <a:xfrm rot="5400000">
            <a:off x="-3339003" y="3338997"/>
            <a:ext cx="6858003" cy="179998"/>
            <a:chOff x="1443904" y="3985173"/>
            <a:chExt cx="7700096" cy="180001"/>
          </a:xfrm>
        </p:grpSpPr>
        <p:sp>
          <p:nvSpPr>
            <p:cNvPr id="14" name="Rectángulo 13"/>
            <p:cNvSpPr/>
            <p:nvPr userDrawn="1"/>
          </p:nvSpPr>
          <p:spPr>
            <a:xfrm>
              <a:off x="1443904" y="3985174"/>
              <a:ext cx="1926000" cy="180000"/>
            </a:xfrm>
            <a:prstGeom prst="rect">
              <a:avLst/>
            </a:prstGeom>
            <a:solidFill>
              <a:srgbClr val="007A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15" name="Rectángulo 14"/>
            <p:cNvSpPr/>
            <p:nvPr userDrawn="1"/>
          </p:nvSpPr>
          <p:spPr>
            <a:xfrm>
              <a:off x="3369904" y="3985173"/>
              <a:ext cx="1926000" cy="180000"/>
            </a:xfrm>
            <a:prstGeom prst="rect">
              <a:avLst/>
            </a:prstGeom>
            <a:solidFill>
              <a:srgbClr val="62CDC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16" name="Rectángulo 15"/>
            <p:cNvSpPr/>
            <p:nvPr userDrawn="1"/>
          </p:nvSpPr>
          <p:spPr>
            <a:xfrm>
              <a:off x="5295904" y="3985173"/>
              <a:ext cx="1926000" cy="180000"/>
            </a:xfrm>
            <a:prstGeom prst="rect">
              <a:avLst/>
            </a:prstGeom>
            <a:solidFill>
              <a:srgbClr val="D4202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17" name="Rectángulo 16"/>
            <p:cNvSpPr/>
            <p:nvPr userDrawn="1"/>
          </p:nvSpPr>
          <p:spPr>
            <a:xfrm>
              <a:off x="7218000" y="3985173"/>
              <a:ext cx="1926000" cy="180000"/>
            </a:xfrm>
            <a:prstGeom prst="rect">
              <a:avLst/>
            </a:prstGeom>
            <a:solidFill>
              <a:srgbClr val="EDAB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</p:grpSp>
      <p:pic>
        <p:nvPicPr>
          <p:cNvPr id="11" name="Imagen 10" descr="LOS_PELAMBRES_HOR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219154"/>
            <a:ext cx="1894752" cy="70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50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823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42-5287144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4764"/>
            <a:ext cx="1327021" cy="6890148"/>
          </a:xfrm>
          <a:prstGeom prst="rect">
            <a:avLst/>
          </a:prstGeom>
        </p:spPr>
      </p:pic>
      <p:pic>
        <p:nvPicPr>
          <p:cNvPr id="15" name="Imagen 14" descr="Plantilla_PPT_2-08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5039" y="5440065"/>
            <a:ext cx="3035685" cy="1224854"/>
          </a:xfrm>
          <a:prstGeom prst="rect">
            <a:avLst/>
          </a:prstGeom>
        </p:spPr>
      </p:pic>
      <p:grpSp>
        <p:nvGrpSpPr>
          <p:cNvPr id="16" name="Agrupar 15"/>
          <p:cNvGrpSpPr/>
          <p:nvPr/>
        </p:nvGrpSpPr>
        <p:grpSpPr>
          <a:xfrm rot="5400000">
            <a:off x="-2023704" y="3346451"/>
            <a:ext cx="6882426" cy="179998"/>
            <a:chOff x="1443904" y="3985173"/>
            <a:chExt cx="7700096" cy="180001"/>
          </a:xfrm>
        </p:grpSpPr>
        <p:sp>
          <p:nvSpPr>
            <p:cNvPr id="17" name="Rectángulo 16"/>
            <p:cNvSpPr/>
            <p:nvPr userDrawn="1"/>
          </p:nvSpPr>
          <p:spPr>
            <a:xfrm>
              <a:off x="1443904" y="3985174"/>
              <a:ext cx="1926000" cy="180000"/>
            </a:xfrm>
            <a:prstGeom prst="rect">
              <a:avLst/>
            </a:prstGeom>
            <a:solidFill>
              <a:srgbClr val="007A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3369904" y="3985173"/>
              <a:ext cx="1926000" cy="180000"/>
            </a:xfrm>
            <a:prstGeom prst="rect">
              <a:avLst/>
            </a:prstGeom>
            <a:solidFill>
              <a:srgbClr val="62CDC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5295904" y="3985173"/>
              <a:ext cx="1926000" cy="180000"/>
            </a:xfrm>
            <a:prstGeom prst="rect">
              <a:avLst/>
            </a:prstGeom>
            <a:solidFill>
              <a:srgbClr val="D4202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7218000" y="3985173"/>
              <a:ext cx="1926000" cy="180000"/>
            </a:xfrm>
            <a:prstGeom prst="rect">
              <a:avLst/>
            </a:prstGeom>
            <a:solidFill>
              <a:srgbClr val="EDAB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46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42-52871446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4764"/>
            <a:ext cx="1327021" cy="6890148"/>
          </a:xfrm>
          <a:prstGeom prst="rect">
            <a:avLst/>
          </a:prstGeom>
        </p:spPr>
      </p:pic>
      <p:grpSp>
        <p:nvGrpSpPr>
          <p:cNvPr id="16" name="Agrupar 15"/>
          <p:cNvGrpSpPr/>
          <p:nvPr userDrawn="1"/>
        </p:nvGrpSpPr>
        <p:grpSpPr>
          <a:xfrm rot="5400000">
            <a:off x="-2027937" y="3346451"/>
            <a:ext cx="6882426" cy="179998"/>
            <a:chOff x="1443904" y="3985173"/>
            <a:chExt cx="7700096" cy="180001"/>
          </a:xfrm>
        </p:grpSpPr>
        <p:sp>
          <p:nvSpPr>
            <p:cNvPr id="17" name="Rectángulo 16"/>
            <p:cNvSpPr/>
            <p:nvPr userDrawn="1"/>
          </p:nvSpPr>
          <p:spPr>
            <a:xfrm>
              <a:off x="1443904" y="3985174"/>
              <a:ext cx="1926000" cy="180000"/>
            </a:xfrm>
            <a:prstGeom prst="rect">
              <a:avLst/>
            </a:prstGeom>
            <a:solidFill>
              <a:srgbClr val="007A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solidFill>
                  <a:prstClr val="white"/>
                </a:solidFill>
              </a:endParaRPr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3369904" y="3985173"/>
              <a:ext cx="1926000" cy="180000"/>
            </a:xfrm>
            <a:prstGeom prst="rect">
              <a:avLst/>
            </a:prstGeom>
            <a:solidFill>
              <a:srgbClr val="62CDC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solidFill>
                  <a:prstClr val="white"/>
                </a:solidFill>
              </a:endParaRPr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5295904" y="3985173"/>
              <a:ext cx="1926000" cy="180000"/>
            </a:xfrm>
            <a:prstGeom prst="rect">
              <a:avLst/>
            </a:prstGeom>
            <a:solidFill>
              <a:srgbClr val="D4202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solidFill>
                  <a:prstClr val="white"/>
                </a:solidFill>
              </a:endParaRPr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7218000" y="3985173"/>
              <a:ext cx="1926000" cy="180000"/>
            </a:xfrm>
            <a:prstGeom prst="rect">
              <a:avLst/>
            </a:prstGeom>
            <a:solidFill>
              <a:srgbClr val="EDAB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solidFill>
                  <a:prstClr val="white"/>
                </a:solidFill>
              </a:endParaRPr>
            </a:p>
          </p:txBody>
        </p:sp>
      </p:grpSp>
      <p:pic>
        <p:nvPicPr>
          <p:cNvPr id="9" name="Imagen 8" descr="LOS_PELAMBRES_HOR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448" y="5424139"/>
            <a:ext cx="3401244" cy="126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14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42-52871446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4764"/>
            <a:ext cx="1327021" cy="6890148"/>
          </a:xfrm>
          <a:prstGeom prst="rect">
            <a:avLst/>
          </a:prstGeom>
        </p:spPr>
      </p:pic>
      <p:grpSp>
        <p:nvGrpSpPr>
          <p:cNvPr id="16" name="Agrupar 15"/>
          <p:cNvGrpSpPr/>
          <p:nvPr userDrawn="1"/>
        </p:nvGrpSpPr>
        <p:grpSpPr>
          <a:xfrm rot="5400000">
            <a:off x="-2027937" y="3346451"/>
            <a:ext cx="6882426" cy="179998"/>
            <a:chOff x="1443904" y="3985173"/>
            <a:chExt cx="7700096" cy="180001"/>
          </a:xfrm>
        </p:grpSpPr>
        <p:sp>
          <p:nvSpPr>
            <p:cNvPr id="17" name="Rectángulo 16"/>
            <p:cNvSpPr/>
            <p:nvPr userDrawn="1"/>
          </p:nvSpPr>
          <p:spPr>
            <a:xfrm>
              <a:off x="1443904" y="3985174"/>
              <a:ext cx="1926000" cy="180000"/>
            </a:xfrm>
            <a:prstGeom prst="rect">
              <a:avLst/>
            </a:prstGeom>
            <a:solidFill>
              <a:srgbClr val="007A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solidFill>
                  <a:prstClr val="white"/>
                </a:solidFill>
              </a:endParaRPr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3369904" y="3985173"/>
              <a:ext cx="1926000" cy="180000"/>
            </a:xfrm>
            <a:prstGeom prst="rect">
              <a:avLst/>
            </a:prstGeom>
            <a:solidFill>
              <a:srgbClr val="62CDC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solidFill>
                  <a:prstClr val="white"/>
                </a:solidFill>
              </a:endParaRPr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5295904" y="3985173"/>
              <a:ext cx="1926000" cy="180000"/>
            </a:xfrm>
            <a:prstGeom prst="rect">
              <a:avLst/>
            </a:prstGeom>
            <a:solidFill>
              <a:srgbClr val="D4202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solidFill>
                  <a:prstClr val="white"/>
                </a:solidFill>
              </a:endParaRPr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7218000" y="3985173"/>
              <a:ext cx="1926000" cy="180000"/>
            </a:xfrm>
            <a:prstGeom prst="rect">
              <a:avLst/>
            </a:prstGeom>
            <a:solidFill>
              <a:srgbClr val="EDAB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>
                <a:solidFill>
                  <a:prstClr val="white"/>
                </a:solidFill>
              </a:endParaRPr>
            </a:p>
          </p:txBody>
        </p:sp>
      </p:grpSp>
      <p:pic>
        <p:nvPicPr>
          <p:cNvPr id="9" name="Imagen 8" descr="LOS_PELAMBRES_HOR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448" y="5424139"/>
            <a:ext cx="3401244" cy="126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83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48F8AE-31DA-7447-BE2E-4D5509351314}" type="datetime1">
              <a:rPr lang="es-CL" kern="0" smtClean="0">
                <a:solidFill>
                  <a:prstClr val="black">
                    <a:tint val="75000"/>
                  </a:prstClr>
                </a:solidFill>
                <a:cs typeface="Arial" pitchFamily="34" charset="0"/>
              </a:rPr>
              <a:pPr>
                <a:defRPr/>
              </a:pPr>
              <a:t>02-07-2015</a:t>
            </a:fld>
            <a:endParaRPr lang="es-CL" kern="0">
              <a:solidFill>
                <a:prstClr val="black">
                  <a:tint val="75000"/>
                </a:prstClr>
              </a:solidFill>
              <a:cs typeface="Arial" pitchFamily="34" charset="0"/>
            </a:endParaRPr>
          </a:p>
        </p:txBody>
      </p:sp>
      <p:sp>
        <p:nvSpPr>
          <p:cNvPr id="10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L" kern="0">
              <a:solidFill>
                <a:prstClr val="black">
                  <a:tint val="75000"/>
                </a:prstClr>
              </a:solidFill>
              <a:cs typeface="Arial" pitchFamily="34" charset="0"/>
            </a:endParaRPr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5C89BD4-8210-7042-BFD1-E04EABEB8F5C}" type="slidenum">
              <a:rPr lang="es-CL" kern="0" smtClean="0">
                <a:solidFill>
                  <a:prstClr val="black">
                    <a:tint val="75000"/>
                  </a:prstClr>
                </a:solidFill>
                <a:cs typeface="Arial" pitchFamily="34" charset="0"/>
              </a:rPr>
              <a:pPr>
                <a:defRPr/>
              </a:pPr>
              <a:t>‹Nº›</a:t>
            </a:fld>
            <a:endParaRPr lang="es-CL" kern="0">
              <a:solidFill>
                <a:prstClr val="black">
                  <a:tint val="75000"/>
                </a:prstClr>
              </a:solidFill>
              <a:cs typeface="Arial" pitchFamily="34" charset="0"/>
            </a:endParaRPr>
          </a:p>
        </p:txBody>
      </p:sp>
      <p:grpSp>
        <p:nvGrpSpPr>
          <p:cNvPr id="12" name="Agrupar 12"/>
          <p:cNvGrpSpPr/>
          <p:nvPr userDrawn="1"/>
        </p:nvGrpSpPr>
        <p:grpSpPr>
          <a:xfrm rot="5400000">
            <a:off x="-3339003" y="3338997"/>
            <a:ext cx="6858003" cy="179998"/>
            <a:chOff x="1443904" y="3985173"/>
            <a:chExt cx="7700096" cy="180001"/>
          </a:xfrm>
        </p:grpSpPr>
        <p:sp>
          <p:nvSpPr>
            <p:cNvPr id="13" name="Rectángulo 13"/>
            <p:cNvSpPr/>
            <p:nvPr userDrawn="1"/>
          </p:nvSpPr>
          <p:spPr>
            <a:xfrm>
              <a:off x="1443904" y="3985174"/>
              <a:ext cx="1926000" cy="180000"/>
            </a:xfrm>
            <a:prstGeom prst="rect">
              <a:avLst/>
            </a:prstGeom>
            <a:solidFill>
              <a:srgbClr val="007A94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_tradnl" kern="0">
                <a:solidFill>
                  <a:prstClr val="white"/>
                </a:solidFill>
                <a:cs typeface="Arial" pitchFamily="34" charset="0"/>
              </a:endParaRPr>
            </a:p>
          </p:txBody>
        </p:sp>
        <p:sp>
          <p:nvSpPr>
            <p:cNvPr id="14" name="Rectángulo 14"/>
            <p:cNvSpPr/>
            <p:nvPr userDrawn="1"/>
          </p:nvSpPr>
          <p:spPr>
            <a:xfrm>
              <a:off x="3369904" y="3985173"/>
              <a:ext cx="1926000" cy="180000"/>
            </a:xfrm>
            <a:prstGeom prst="rect">
              <a:avLst/>
            </a:prstGeom>
            <a:solidFill>
              <a:srgbClr val="62CDCA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_tradnl" kern="0">
                <a:solidFill>
                  <a:prstClr val="white"/>
                </a:solidFill>
                <a:cs typeface="Arial" pitchFamily="34" charset="0"/>
              </a:endParaRPr>
            </a:p>
          </p:txBody>
        </p:sp>
        <p:sp>
          <p:nvSpPr>
            <p:cNvPr id="15" name="Rectángulo 15"/>
            <p:cNvSpPr/>
            <p:nvPr userDrawn="1"/>
          </p:nvSpPr>
          <p:spPr>
            <a:xfrm>
              <a:off x="5295904" y="3985173"/>
              <a:ext cx="1926000" cy="180000"/>
            </a:xfrm>
            <a:prstGeom prst="rect">
              <a:avLst/>
            </a:prstGeom>
            <a:solidFill>
              <a:srgbClr val="D42029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_tradnl" kern="0">
                <a:solidFill>
                  <a:prstClr val="white"/>
                </a:solidFill>
                <a:cs typeface="Arial" pitchFamily="34" charset="0"/>
              </a:endParaRPr>
            </a:p>
          </p:txBody>
        </p:sp>
        <p:sp>
          <p:nvSpPr>
            <p:cNvPr id="16" name="Rectángulo 16"/>
            <p:cNvSpPr/>
            <p:nvPr userDrawn="1"/>
          </p:nvSpPr>
          <p:spPr>
            <a:xfrm>
              <a:off x="7218000" y="3985173"/>
              <a:ext cx="1926000" cy="180000"/>
            </a:xfrm>
            <a:prstGeom prst="rect">
              <a:avLst/>
            </a:prstGeom>
            <a:solidFill>
              <a:srgbClr val="EDAB00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s-ES_tradnl" kern="0">
                <a:solidFill>
                  <a:prstClr val="white"/>
                </a:solidFill>
                <a:cs typeface="Arial" pitchFamily="34" charset="0"/>
              </a:endParaRPr>
            </a:p>
          </p:txBody>
        </p:sp>
      </p:grpSp>
      <p:pic>
        <p:nvPicPr>
          <p:cNvPr id="17" name="Imagen 10" descr="LOS_PELAMBRES_HOR.jpg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219154"/>
            <a:ext cx="1894752" cy="70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50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42-5287144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4764"/>
            <a:ext cx="1327021" cy="6890148"/>
          </a:xfrm>
          <a:prstGeom prst="rect">
            <a:avLst/>
          </a:prstGeom>
        </p:spPr>
      </p:pic>
      <p:grpSp>
        <p:nvGrpSpPr>
          <p:cNvPr id="16" name="Agrupar 15"/>
          <p:cNvGrpSpPr/>
          <p:nvPr/>
        </p:nvGrpSpPr>
        <p:grpSpPr>
          <a:xfrm rot="5400000">
            <a:off x="-2027937" y="3346451"/>
            <a:ext cx="6882426" cy="179998"/>
            <a:chOff x="1443904" y="3985173"/>
            <a:chExt cx="7700096" cy="180001"/>
          </a:xfrm>
        </p:grpSpPr>
        <p:sp>
          <p:nvSpPr>
            <p:cNvPr id="17" name="Rectángulo 16"/>
            <p:cNvSpPr/>
            <p:nvPr userDrawn="1"/>
          </p:nvSpPr>
          <p:spPr>
            <a:xfrm>
              <a:off x="1443904" y="3985174"/>
              <a:ext cx="1926000" cy="180000"/>
            </a:xfrm>
            <a:prstGeom prst="rect">
              <a:avLst/>
            </a:prstGeom>
            <a:solidFill>
              <a:srgbClr val="007A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ES_tradnl" dirty="0">
                <a:solidFill>
                  <a:prstClr val="white"/>
                </a:solidFill>
              </a:endParaRPr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3369904" y="3985173"/>
              <a:ext cx="1926000" cy="180000"/>
            </a:xfrm>
            <a:prstGeom prst="rect">
              <a:avLst/>
            </a:prstGeom>
            <a:solidFill>
              <a:srgbClr val="62CDC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ES_tradnl" dirty="0">
                <a:solidFill>
                  <a:prstClr val="white"/>
                </a:solidFill>
              </a:endParaRPr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5295904" y="3985173"/>
              <a:ext cx="1926000" cy="180000"/>
            </a:xfrm>
            <a:prstGeom prst="rect">
              <a:avLst/>
            </a:prstGeom>
            <a:solidFill>
              <a:srgbClr val="D4202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ES_tradnl" dirty="0">
                <a:solidFill>
                  <a:prstClr val="white"/>
                </a:solidFill>
              </a:endParaRPr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7218000" y="3985173"/>
              <a:ext cx="1926000" cy="180000"/>
            </a:xfrm>
            <a:prstGeom prst="rect">
              <a:avLst/>
            </a:prstGeom>
            <a:solidFill>
              <a:srgbClr val="EDAB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ES_tradnl" dirty="0">
                <a:solidFill>
                  <a:prstClr val="white"/>
                </a:solidFill>
              </a:endParaRPr>
            </a:p>
          </p:txBody>
        </p:sp>
      </p:grpSp>
      <p:pic>
        <p:nvPicPr>
          <p:cNvPr id="9" name="Imagen 8" descr="LOS_PELAMBRES_HO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448" y="5424139"/>
            <a:ext cx="3401244" cy="126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5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42-52871446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4764"/>
            <a:ext cx="1327021" cy="6890148"/>
          </a:xfrm>
          <a:prstGeom prst="rect">
            <a:avLst/>
          </a:prstGeom>
        </p:spPr>
      </p:pic>
      <p:grpSp>
        <p:nvGrpSpPr>
          <p:cNvPr id="16" name="Agrupar 15"/>
          <p:cNvGrpSpPr/>
          <p:nvPr userDrawn="1"/>
        </p:nvGrpSpPr>
        <p:grpSpPr>
          <a:xfrm rot="5400000">
            <a:off x="-2027937" y="3346451"/>
            <a:ext cx="6882426" cy="179998"/>
            <a:chOff x="1443904" y="3985173"/>
            <a:chExt cx="7700096" cy="180001"/>
          </a:xfrm>
        </p:grpSpPr>
        <p:sp>
          <p:nvSpPr>
            <p:cNvPr id="17" name="Rectángulo 16"/>
            <p:cNvSpPr/>
            <p:nvPr userDrawn="1"/>
          </p:nvSpPr>
          <p:spPr>
            <a:xfrm>
              <a:off x="1443904" y="3985174"/>
              <a:ext cx="1926000" cy="180000"/>
            </a:xfrm>
            <a:prstGeom prst="rect">
              <a:avLst/>
            </a:prstGeom>
            <a:solidFill>
              <a:srgbClr val="007A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  <a:sym typeface="Trebuchet MS" charset="0"/>
              </a:endParaRPr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3369904" y="3985173"/>
              <a:ext cx="1926000" cy="180000"/>
            </a:xfrm>
            <a:prstGeom prst="rect">
              <a:avLst/>
            </a:prstGeom>
            <a:solidFill>
              <a:srgbClr val="62CDC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  <a:sym typeface="Trebuchet MS" charset="0"/>
              </a:endParaRPr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5295904" y="3985173"/>
              <a:ext cx="1926000" cy="180000"/>
            </a:xfrm>
            <a:prstGeom prst="rect">
              <a:avLst/>
            </a:prstGeom>
            <a:solidFill>
              <a:srgbClr val="D4202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  <a:sym typeface="Trebuchet MS" charset="0"/>
              </a:endParaRPr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7218000" y="3985173"/>
              <a:ext cx="1926000" cy="180000"/>
            </a:xfrm>
            <a:prstGeom prst="rect">
              <a:avLst/>
            </a:prstGeom>
            <a:solidFill>
              <a:srgbClr val="EDAB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prstClr val="white"/>
                </a:solidFill>
                <a:sym typeface="Trebuchet MS" charset="0"/>
              </a:endParaRPr>
            </a:p>
          </p:txBody>
        </p:sp>
      </p:grpSp>
      <p:pic>
        <p:nvPicPr>
          <p:cNvPr id="9" name="Imagen 8" descr="LOS_PELAMBRES_HOR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448" y="5424139"/>
            <a:ext cx="3401244" cy="126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25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 de texto 2"/>
          <p:cNvSpPr txBox="1">
            <a:spLocks noChangeArrowheads="1"/>
          </p:cNvSpPr>
          <p:nvPr/>
        </p:nvSpPr>
        <p:spPr bwMode="auto">
          <a:xfrm>
            <a:off x="2965636" y="1650068"/>
            <a:ext cx="4933949" cy="5575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_tradnl" sz="2200" b="1" dirty="0" smtClean="0">
                <a:solidFill>
                  <a:srgbClr val="007A94"/>
                </a:solidFill>
                <a:latin typeface="Trebuchet MS"/>
                <a:cs typeface="Trebuchet MS"/>
              </a:rPr>
              <a:t>Investigación ICAM ABREVIADA</a:t>
            </a:r>
            <a:endParaRPr lang="es-ES" sz="2200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  <p:sp>
        <p:nvSpPr>
          <p:cNvPr id="6" name="Cuadro de texto 2"/>
          <p:cNvSpPr txBox="1">
            <a:spLocks noChangeArrowheads="1"/>
          </p:cNvSpPr>
          <p:nvPr/>
        </p:nvSpPr>
        <p:spPr bwMode="auto">
          <a:xfrm>
            <a:off x="2723290" y="2497813"/>
            <a:ext cx="5418642" cy="1685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_tradnl" sz="2000" b="1" i="1" dirty="0">
                <a:solidFill>
                  <a:srgbClr val="007A94"/>
                </a:solidFill>
                <a:latin typeface="Trebuchet MS"/>
                <a:cs typeface="Trebuchet MS"/>
              </a:rPr>
              <a:t>“Descripción breve del incidente”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_tradnl" sz="2000" b="1" i="1" dirty="0" smtClean="0">
                <a:solidFill>
                  <a:srgbClr val="007A94"/>
                </a:solidFill>
                <a:latin typeface="Trebuchet MS"/>
                <a:cs typeface="Trebuchet MS"/>
              </a:rPr>
              <a:t>N° SAP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_tradnl" sz="2000" b="1" i="1" dirty="0" smtClean="0">
                <a:solidFill>
                  <a:srgbClr val="007A94"/>
                </a:solidFill>
                <a:latin typeface="Trebuchet MS"/>
                <a:cs typeface="Trebuchet MS"/>
              </a:rPr>
              <a:t>Gerencia</a:t>
            </a:r>
            <a:endParaRPr lang="es-ES_tradnl" sz="2000" b="1" i="1" dirty="0">
              <a:solidFill>
                <a:srgbClr val="007A94"/>
              </a:solidFill>
              <a:latin typeface="Trebuchet MS"/>
              <a:cs typeface="Trebuchet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_tradnl" sz="2000" b="1" i="1" dirty="0">
                <a:solidFill>
                  <a:srgbClr val="007A94"/>
                </a:solidFill>
                <a:latin typeface="Trebuchet MS"/>
                <a:cs typeface="Trebuchet MS"/>
              </a:rPr>
              <a:t>Fecha del </a:t>
            </a:r>
            <a:r>
              <a:rPr lang="es-ES_tradnl" sz="2000" b="1" i="1" dirty="0" smtClean="0">
                <a:solidFill>
                  <a:srgbClr val="007A94"/>
                </a:solidFill>
                <a:latin typeface="Trebuchet MS"/>
                <a:cs typeface="Trebuchet MS"/>
              </a:rPr>
              <a:t>incidente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_tradnl" sz="2000" b="1" i="1" dirty="0" smtClean="0">
                <a:solidFill>
                  <a:srgbClr val="007A94"/>
                </a:solidFill>
                <a:latin typeface="Trebuchet MS"/>
                <a:cs typeface="Trebuchet MS"/>
              </a:rPr>
              <a:t>Potencia, Tipo de incidente, impacto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s-ES" sz="2000" b="1" i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43194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69543" y="1832909"/>
            <a:ext cx="4995535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_tradnl" b="1" dirty="0" smtClean="0">
                <a:solidFill>
                  <a:srgbClr val="007A94"/>
                </a:solidFill>
                <a:latin typeface="Trebuchet MS"/>
                <a:cs typeface="Trebuchet MS"/>
              </a:rPr>
              <a:t>INFORMACIÓN DE APOYO A LA INVESTIGACÓN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37710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7881" y="277923"/>
            <a:ext cx="684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CLACIFICACION DE UN INCIDENTE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  <p:sp>
        <p:nvSpPr>
          <p:cNvPr id="6" name="67 CuadroTexto"/>
          <p:cNvSpPr txBox="1"/>
          <p:nvPr/>
        </p:nvSpPr>
        <p:spPr>
          <a:xfrm>
            <a:off x="750453" y="1952023"/>
            <a:ext cx="313897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1" u="sng" dirty="0" smtClean="0">
                <a:solidFill>
                  <a:srgbClr val="D62828"/>
                </a:solidFill>
                <a:cs typeface="Arial Narrow"/>
              </a:rPr>
              <a:t>2. Tipo de Incidente</a:t>
            </a:r>
          </a:p>
          <a:p>
            <a:pPr marL="800100" lvl="1" indent="-342900">
              <a:lnSpc>
                <a:spcPct val="150000"/>
              </a:lnSpc>
              <a:buClr>
                <a:srgbClr val="F79646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Accidente</a:t>
            </a:r>
          </a:p>
          <a:p>
            <a:pPr marL="800100" lvl="1" indent="-342900">
              <a:lnSpc>
                <a:spcPct val="150000"/>
              </a:lnSpc>
              <a:buClr>
                <a:srgbClr val="F79646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Cuasi Accidente</a:t>
            </a:r>
          </a:p>
        </p:txBody>
      </p:sp>
      <p:sp>
        <p:nvSpPr>
          <p:cNvPr id="7" name="68 CuadroTexto"/>
          <p:cNvSpPr txBox="1"/>
          <p:nvPr/>
        </p:nvSpPr>
        <p:spPr>
          <a:xfrm>
            <a:off x="750453" y="3007205"/>
            <a:ext cx="262036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1" u="sng" dirty="0" smtClean="0">
                <a:solidFill>
                  <a:srgbClr val="D62828"/>
                </a:solidFill>
                <a:cs typeface="Arial Narrow"/>
              </a:rPr>
              <a:t>3. Impacto</a:t>
            </a:r>
          </a:p>
          <a:p>
            <a:pPr marL="800100" lvl="1" indent="-342900">
              <a:lnSpc>
                <a:spcPct val="150000"/>
              </a:lnSpc>
              <a:buClr>
                <a:srgbClr val="F79646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Fatal</a:t>
            </a:r>
          </a:p>
          <a:p>
            <a:pPr marL="800100" lvl="1" indent="-342900">
              <a:lnSpc>
                <a:spcPct val="150000"/>
              </a:lnSpc>
              <a:buClr>
                <a:srgbClr val="F79646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CTP – STP</a:t>
            </a:r>
          </a:p>
          <a:p>
            <a:pPr marL="800100" lvl="1" indent="-342900">
              <a:lnSpc>
                <a:spcPct val="150000"/>
              </a:lnSpc>
              <a:buClr>
                <a:srgbClr val="F79646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Daño</a:t>
            </a:r>
            <a:r>
              <a:rPr lang="es-ES" sz="1600" b="1" dirty="0" smtClean="0">
                <a:solidFill>
                  <a:prstClr val="black"/>
                </a:solidFill>
                <a:cs typeface="Arial Narrow"/>
              </a:rPr>
              <a:t> </a:t>
            </a: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Material</a:t>
            </a:r>
            <a:endParaRPr lang="es-ES" sz="1600" b="1" dirty="0" smtClean="0">
              <a:solidFill>
                <a:prstClr val="black"/>
              </a:solidFill>
              <a:cs typeface="Arial Narrow"/>
            </a:endParaRPr>
          </a:p>
        </p:txBody>
      </p:sp>
      <p:sp>
        <p:nvSpPr>
          <p:cNvPr id="8" name="69 CuadroTexto"/>
          <p:cNvSpPr txBox="1"/>
          <p:nvPr/>
        </p:nvSpPr>
        <p:spPr>
          <a:xfrm>
            <a:off x="778957" y="1197098"/>
            <a:ext cx="292061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1" u="sng" dirty="0" smtClean="0">
                <a:solidFill>
                  <a:srgbClr val="D62828"/>
                </a:solidFill>
                <a:cs typeface="Arial Narrow"/>
              </a:rPr>
              <a:t>1. Potencialidad</a:t>
            </a:r>
          </a:p>
          <a:p>
            <a:pPr marL="800100" lvl="1" indent="-342900">
              <a:lnSpc>
                <a:spcPct val="150000"/>
              </a:lnSpc>
              <a:buClr>
                <a:srgbClr val="F79646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Alto</a:t>
            </a:r>
          </a:p>
        </p:txBody>
      </p:sp>
      <p:sp>
        <p:nvSpPr>
          <p:cNvPr id="9" name="70 Flecha abajo"/>
          <p:cNvSpPr/>
          <p:nvPr/>
        </p:nvSpPr>
        <p:spPr>
          <a:xfrm>
            <a:off x="355851" y="1360846"/>
            <a:ext cx="104233" cy="5062161"/>
          </a:xfrm>
          <a:prstGeom prst="downArrow">
            <a:avLst/>
          </a:prstGeom>
          <a:solidFill>
            <a:srgbClr val="D6282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0" name="71 Conector recto"/>
          <p:cNvCxnSpPr/>
          <p:nvPr/>
        </p:nvCxnSpPr>
        <p:spPr>
          <a:xfrm flipH="1">
            <a:off x="750453" y="1835019"/>
            <a:ext cx="6694141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72 Conector recto"/>
          <p:cNvCxnSpPr/>
          <p:nvPr/>
        </p:nvCxnSpPr>
        <p:spPr>
          <a:xfrm flipH="1">
            <a:off x="778957" y="2924912"/>
            <a:ext cx="6694141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73 CuadroTexto"/>
          <p:cNvSpPr txBox="1"/>
          <p:nvPr/>
        </p:nvSpPr>
        <p:spPr>
          <a:xfrm>
            <a:off x="3661182" y="1936394"/>
            <a:ext cx="4994813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1200" dirty="0" smtClean="0">
                <a:solidFill>
                  <a:prstClr val="black"/>
                </a:solidFill>
              </a:rPr>
              <a:t>Se declarará Accidente todo tipo de Incidente que haya causado alguna lesión a persona o Daño Material.</a:t>
            </a:r>
          </a:p>
          <a:p>
            <a:endParaRPr lang="es-ES" sz="11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1200" dirty="0" smtClean="0">
                <a:solidFill>
                  <a:prstClr val="black"/>
                </a:solidFill>
              </a:rPr>
              <a:t>Cuasi Accidente es todo tipo de Incidente en donde no se registre lesión ni Daño Material</a:t>
            </a:r>
            <a:endParaRPr lang="es-ES" sz="1200" dirty="0">
              <a:solidFill>
                <a:prstClr val="black"/>
              </a:solidFill>
            </a:endParaRPr>
          </a:p>
        </p:txBody>
      </p:sp>
      <p:sp>
        <p:nvSpPr>
          <p:cNvPr id="13" name="74 CuadroTexto"/>
          <p:cNvSpPr txBox="1"/>
          <p:nvPr/>
        </p:nvSpPr>
        <p:spPr>
          <a:xfrm>
            <a:off x="3661183" y="2992395"/>
            <a:ext cx="49948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1200" dirty="0" smtClean="0">
                <a:solidFill>
                  <a:prstClr val="black"/>
                </a:solidFill>
              </a:rPr>
              <a:t>Se declarará Accidente Fatal aquel Accidente que tenga consecuencias de </a:t>
            </a:r>
            <a:r>
              <a:rPr lang="es-ES" sz="1100" dirty="0" smtClean="0">
                <a:solidFill>
                  <a:prstClr val="black"/>
                </a:solidFill>
              </a:rPr>
              <a:t>muerte</a:t>
            </a:r>
            <a:r>
              <a:rPr lang="es-ES" sz="1200" dirty="0" smtClean="0">
                <a:solidFill>
                  <a:prstClr val="black"/>
                </a:solidFill>
              </a:rPr>
              <a:t> de una o más personas.</a:t>
            </a:r>
          </a:p>
          <a:p>
            <a:endParaRPr lang="es-ES" sz="1200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1200" dirty="0" smtClean="0">
                <a:solidFill>
                  <a:prstClr val="black"/>
                </a:solidFill>
              </a:rPr>
              <a:t>Accidentes con Tiempo Perdido son aquellos que resultan </a:t>
            </a:r>
            <a:r>
              <a:rPr lang="es-ES" sz="1200" dirty="0">
                <a:solidFill>
                  <a:prstClr val="black"/>
                </a:solidFill>
              </a:rPr>
              <a:t>en lesiones graves a la </a:t>
            </a:r>
            <a:r>
              <a:rPr lang="es-ES" sz="1200" dirty="0" smtClean="0">
                <a:solidFill>
                  <a:prstClr val="black"/>
                </a:solidFill>
              </a:rPr>
              <a:t>persona. Existe incapacidad temporal o permanente.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s-ES" sz="1200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CL" sz="1200" dirty="0" smtClean="0">
                <a:solidFill>
                  <a:srgbClr val="000000"/>
                </a:solidFill>
              </a:rPr>
              <a:t>Daño Material es el resultado de pérdida o deterioro de un activo a consecuencia de un Accidente</a:t>
            </a:r>
            <a:r>
              <a:rPr lang="en-US" sz="1200" dirty="0" smtClean="0">
                <a:solidFill>
                  <a:srgbClr val="000000"/>
                </a:solidFill>
              </a:rPr>
              <a:t>.  </a:t>
            </a:r>
            <a:r>
              <a:rPr lang="es-ES" sz="1200" dirty="0">
                <a:solidFill>
                  <a:srgbClr val="000000"/>
                </a:solidFill>
              </a:rPr>
              <a:t>El foco en la identificación de este tipo de evento está puesto en asegurar la integridad de las </a:t>
            </a:r>
            <a:r>
              <a:rPr lang="es-ES" sz="1200" dirty="0" smtClean="0">
                <a:solidFill>
                  <a:srgbClr val="000000"/>
                </a:solidFill>
              </a:rPr>
              <a:t>personas </a:t>
            </a:r>
            <a:endParaRPr lang="es-ES" sz="1200" dirty="0">
              <a:solidFill>
                <a:prstClr val="black"/>
              </a:solidFill>
            </a:endParaRPr>
          </a:p>
        </p:txBody>
      </p:sp>
      <p:sp>
        <p:nvSpPr>
          <p:cNvPr id="14" name="75 CuadroTexto"/>
          <p:cNvSpPr txBox="1"/>
          <p:nvPr/>
        </p:nvSpPr>
        <p:spPr>
          <a:xfrm>
            <a:off x="3661185" y="1188688"/>
            <a:ext cx="4994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1200" dirty="0">
                <a:solidFill>
                  <a:prstClr val="black"/>
                </a:solidFill>
              </a:rPr>
              <a:t>Clasificación </a:t>
            </a:r>
            <a:r>
              <a:rPr lang="es-ES" sz="1100" dirty="0">
                <a:solidFill>
                  <a:prstClr val="black"/>
                </a:solidFill>
              </a:rPr>
              <a:t>que</a:t>
            </a:r>
            <a:r>
              <a:rPr lang="es-ES" sz="1200" dirty="0">
                <a:solidFill>
                  <a:prstClr val="black"/>
                </a:solidFill>
              </a:rPr>
              <a:t> se le asigna  a un Accidente o Cuasi Accidente, siempre cuando el Incidente tiene la capacidad de poder generar consecuencias fatales </a:t>
            </a:r>
            <a:r>
              <a:rPr lang="es-ES" sz="1200" dirty="0" smtClean="0">
                <a:solidFill>
                  <a:prstClr val="black"/>
                </a:solidFill>
              </a:rPr>
              <a:t>(Nivel 4-5 según Manual de Riesgo AMSA).</a:t>
            </a:r>
            <a:endParaRPr lang="es-ES" sz="1200" dirty="0">
              <a:solidFill>
                <a:prstClr val="black"/>
              </a:solidFill>
            </a:endParaRPr>
          </a:p>
        </p:txBody>
      </p:sp>
      <p:sp>
        <p:nvSpPr>
          <p:cNvPr id="15" name="67 CuadroTexto"/>
          <p:cNvSpPr txBox="1"/>
          <p:nvPr/>
        </p:nvSpPr>
        <p:spPr>
          <a:xfrm>
            <a:off x="704923" y="4907901"/>
            <a:ext cx="3138977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1" u="sng" dirty="0">
                <a:solidFill>
                  <a:srgbClr val="D62828"/>
                </a:solidFill>
                <a:cs typeface="Arial Narrow"/>
              </a:rPr>
              <a:t>4</a:t>
            </a:r>
            <a:r>
              <a:rPr lang="es-ES" sz="1600" b="1" u="sng" dirty="0" smtClean="0">
                <a:solidFill>
                  <a:srgbClr val="D62828"/>
                </a:solidFill>
                <a:cs typeface="Arial Narrow"/>
              </a:rPr>
              <a:t>. </a:t>
            </a:r>
            <a:r>
              <a:rPr lang="es-ES" sz="1600" b="1" u="sng" dirty="0">
                <a:solidFill>
                  <a:srgbClr val="D62828"/>
                </a:solidFill>
                <a:cs typeface="Arial Narrow"/>
              </a:rPr>
              <a:t>C</a:t>
            </a:r>
            <a:r>
              <a:rPr lang="es-ES" sz="1600" b="1" u="sng" dirty="0" smtClean="0">
                <a:solidFill>
                  <a:srgbClr val="D62828"/>
                </a:solidFill>
                <a:cs typeface="Arial Narrow"/>
              </a:rPr>
              <a:t>ontrol</a:t>
            </a:r>
          </a:p>
          <a:p>
            <a:pPr marL="800100" lvl="1" indent="-342900">
              <a:lnSpc>
                <a:spcPct val="150000"/>
              </a:lnSpc>
              <a:buClr>
                <a:srgbClr val="F79646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Trayecto</a:t>
            </a:r>
          </a:p>
          <a:p>
            <a:pPr marL="800100" lvl="1" indent="-342900">
              <a:lnSpc>
                <a:spcPct val="150000"/>
              </a:lnSpc>
              <a:buClr>
                <a:srgbClr val="F79646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No controlado</a:t>
            </a:r>
          </a:p>
          <a:p>
            <a:pPr marL="800100" lvl="1" indent="-342900">
              <a:lnSpc>
                <a:spcPct val="150000"/>
              </a:lnSpc>
              <a:buClr>
                <a:srgbClr val="F79646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es-ES" sz="1400" b="1" dirty="0" smtClean="0">
                <a:solidFill>
                  <a:prstClr val="black"/>
                </a:solidFill>
                <a:cs typeface="Arial Narrow"/>
              </a:rPr>
              <a:t>Controlado</a:t>
            </a:r>
          </a:p>
        </p:txBody>
      </p:sp>
      <p:sp>
        <p:nvSpPr>
          <p:cNvPr id="16" name="73 CuadroTexto"/>
          <p:cNvSpPr txBox="1"/>
          <p:nvPr/>
        </p:nvSpPr>
        <p:spPr>
          <a:xfrm>
            <a:off x="3699571" y="4797120"/>
            <a:ext cx="49948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1200" dirty="0">
                <a:solidFill>
                  <a:prstClr val="black"/>
                </a:solidFill>
              </a:rPr>
              <a:t>Accidente ocurridos en trayecto del lugar habitación y el lugar de trabajo, de ida o regreso. Estos accidentes no son considerados en la estadística de lesionados de cada Compañía; sin embargo, debe investigarse y considerarse como accidentes de alto potencial si lo amerita.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1200" dirty="0">
                <a:solidFill>
                  <a:prstClr val="black"/>
                </a:solidFill>
              </a:rPr>
              <a:t>Eventos no controlados son aquellos donde el Incidente ocurre fuera del perímetro de trabajo o línea de trayecto, donde  AMSA no puede exigir la aplicación </a:t>
            </a:r>
            <a:r>
              <a:rPr lang="es-ES" sz="1200" dirty="0" smtClean="0">
                <a:solidFill>
                  <a:prstClr val="black"/>
                </a:solidFill>
              </a:rPr>
              <a:t>de los  estándares  </a:t>
            </a:r>
            <a:r>
              <a:rPr lang="es-ES" sz="1200" dirty="0">
                <a:solidFill>
                  <a:prstClr val="black"/>
                </a:solidFill>
              </a:rPr>
              <a:t>de SSO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s-ES" sz="1200" dirty="0">
                <a:solidFill>
                  <a:prstClr val="black"/>
                </a:solidFill>
              </a:rPr>
              <a:t>Eventos controlados son aquellos  ocurrido dentro del perímetro de trabajo, donde  AMSA  puede exigir la aplicación </a:t>
            </a:r>
            <a:r>
              <a:rPr lang="es-ES" sz="1200" dirty="0" smtClean="0">
                <a:solidFill>
                  <a:prstClr val="black"/>
                </a:solidFill>
              </a:rPr>
              <a:t>de los estándares  </a:t>
            </a:r>
            <a:r>
              <a:rPr lang="es-ES" sz="1200" dirty="0">
                <a:solidFill>
                  <a:prstClr val="black"/>
                </a:solidFill>
              </a:rPr>
              <a:t>de SSO</a:t>
            </a:r>
          </a:p>
        </p:txBody>
      </p:sp>
      <p:cxnSp>
        <p:nvCxnSpPr>
          <p:cNvPr id="17" name="72 Conector recto"/>
          <p:cNvCxnSpPr/>
          <p:nvPr/>
        </p:nvCxnSpPr>
        <p:spPr>
          <a:xfrm flipH="1">
            <a:off x="778957" y="4755785"/>
            <a:ext cx="6694141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46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7881" y="277923"/>
            <a:ext cx="684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RIESGOS DE FATALIDAD/ ECFA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324052"/>
              </p:ext>
            </p:extLst>
          </p:nvPr>
        </p:nvGraphicFramePr>
        <p:xfrm>
          <a:off x="4905607" y="824883"/>
          <a:ext cx="2800118" cy="452975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411840"/>
                <a:gridCol w="2388278"/>
              </a:tblGrid>
              <a:tr h="323283">
                <a:tc>
                  <a:txBody>
                    <a:bodyPr/>
                    <a:lstStyle/>
                    <a:p>
                      <a:endParaRPr lang="es-CL" sz="900" dirty="0">
                        <a:effectLst/>
                        <a:latin typeface="Times New Roman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</a:rPr>
                        <a:t>ECFA</a:t>
                      </a:r>
                      <a:endParaRPr lang="es-CL" sz="1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1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Vehículos livianos y transporte de personal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2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Estabilidad de terreno y taludes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3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dirty="0">
                          <a:effectLst/>
                        </a:rPr>
                        <a:t>Cargas Suspendidas y Operación de </a:t>
                      </a:r>
                      <a:r>
                        <a:rPr lang="es-ES_tradnl" sz="900" dirty="0" err="1">
                          <a:effectLst/>
                        </a:rPr>
                        <a:t>Izaje</a:t>
                      </a:r>
                      <a:endParaRPr lang="es-CL" sz="1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4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Trabajo en Altura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5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Aislamiento de energías y bloqueo de equipos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6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Maquinaria y Equipo con piezas en movimiento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7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Maquinaria pesada y vehículos de carga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8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Trabajos en espacios confinados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9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Operaciones Subterráneas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10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dirty="0">
                          <a:effectLst/>
                        </a:rPr>
                        <a:t>Sustancias Peligrosas</a:t>
                      </a:r>
                      <a:endParaRPr lang="es-CL" sz="1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11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Explosivos y Tronadura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12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</a:rPr>
                        <a:t>Equipos y Herramientas portátiles energizadas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</a:rPr>
                        <a:t>13</a:t>
                      </a:r>
                      <a:endParaRPr lang="es-CL" sz="100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dirty="0">
                          <a:effectLst/>
                        </a:rPr>
                        <a:t>Transporte aéreo</a:t>
                      </a:r>
                      <a:endParaRPr lang="es-CL" sz="1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</a:tbl>
          </a:graphicData>
        </a:graphic>
      </p:graphicFrame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735501"/>
              </p:ext>
            </p:extLst>
          </p:nvPr>
        </p:nvGraphicFramePr>
        <p:xfrm>
          <a:off x="537881" y="779154"/>
          <a:ext cx="3828460" cy="5953282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86326"/>
                <a:gridCol w="1741692"/>
                <a:gridCol w="158750"/>
                <a:gridCol w="1741692"/>
              </a:tblGrid>
              <a:tr h="323283">
                <a:tc grid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Riesgos de Fatalidad (Eventos top)</a:t>
                      </a:r>
                    </a:p>
                  </a:txBody>
                  <a:tcPr marL="79714" marR="79714" marT="39857" marB="39857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L" sz="1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L" sz="1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L" sz="1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79714" marR="79714" marT="39857" marB="39857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1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Consumo de alimento en mal estado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18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Pérdida de control de estabilidad de terreno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2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Contacto con  hidrógeno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19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de explosivos y detonadores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3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Contacto con altas  temperaturas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de fluidos y gases de alta presión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4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Contacto con energía eléctrica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21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Pérdida de control de maniobra de </a:t>
                      </a:r>
                      <a:r>
                        <a:rPr lang="es-CL" sz="1000" u="none" strike="noStrike" dirty="0" err="1">
                          <a:effectLst/>
                        </a:rPr>
                        <a:t>izaje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5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Contacto con fluidos a alta temperatura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22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Pérdida de control de maniobras de buceo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6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Contacto con gases tóxicos y falta de oxígeno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23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de tensión de espías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7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Contacto con piezas en movimiento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24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de vehículo en rajo mina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8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Contacto con sustancias peligrosas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25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de vehículo en ruta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9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Ignición de materiales combustibles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26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Pérdida de control de vehículo transporte de personal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10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Interacción de hombre con equipo o vehículo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27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del animal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11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de aceros de perforación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28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y contención de energías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12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Pérdida de control de aeronaves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29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la contención y avalancha de nieve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13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 err="1">
                          <a:effectLst/>
                        </a:rPr>
                        <a:t>Pérdida</a:t>
                      </a:r>
                      <a:r>
                        <a:rPr lang="pt-BR" sz="1000" u="none" strike="noStrike" dirty="0">
                          <a:effectLst/>
                        </a:rPr>
                        <a:t> de </a:t>
                      </a:r>
                      <a:r>
                        <a:rPr lang="pt-BR" sz="1000" u="none" strike="noStrike" dirty="0" err="1">
                          <a:effectLst/>
                        </a:rPr>
                        <a:t>control</a:t>
                      </a:r>
                      <a:r>
                        <a:rPr lang="pt-BR" sz="1000" u="none" strike="noStrike" dirty="0">
                          <a:effectLst/>
                        </a:rPr>
                        <a:t> de corte de </a:t>
                      </a:r>
                      <a:r>
                        <a:rPr lang="pt-BR" sz="1000" u="none" strike="noStrike" dirty="0" err="1">
                          <a:effectLst/>
                        </a:rPr>
                        <a:t>árboles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sujeción de objeto (Polín, Otros)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14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de equipo en rajo mina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31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sujeción del neumático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>
                          <a:effectLst/>
                        </a:rPr>
                        <a:t>15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 control de estabilidad de estructura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32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Pérdida del equilibrio (caída a líquidos)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>
                          <a:effectLst/>
                        </a:rPr>
                        <a:t>16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Pérdida de control de estabilidad de pilas 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33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>
                          <a:effectLst/>
                        </a:rPr>
                        <a:t>Pérdida del equilibrio (caída distinto nivel)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2328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effectLst/>
                        </a:rPr>
                        <a:t>17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L" sz="1000" u="none" strike="noStrike" dirty="0">
                          <a:effectLst/>
                        </a:rPr>
                        <a:t>Pérdida de control de estabilidad de talud / Caída de Roca o Material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34</a:t>
                      </a:r>
                      <a:endParaRPr lang="es-CL" sz="10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000" u="none" strike="noStrike" dirty="0" smtClean="0">
                          <a:effectLst/>
                        </a:rPr>
                        <a:t>Otro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31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7881" y="277923"/>
            <a:ext cx="684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DESCRIPCIÓN DEL INCIDENTE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302877"/>
              </p:ext>
            </p:extLst>
          </p:nvPr>
        </p:nvGraphicFramePr>
        <p:xfrm>
          <a:off x="645720" y="1856795"/>
          <a:ext cx="7621980" cy="314383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4154880"/>
                <a:gridCol w="3467100"/>
              </a:tblGrid>
              <a:tr h="89630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600" dirty="0" smtClean="0">
                          <a:effectLst/>
                        </a:rPr>
                        <a:t>Descripción con detalles generales que dan una idea más exacta de lo sucedido </a:t>
                      </a:r>
                      <a:endParaRPr lang="es-CL" sz="10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000" dirty="0" smtClean="0">
                          <a:effectLst/>
                        </a:rPr>
                        <a:t>Describe con más detalles lo acontecido, una vez que se obtienen más datos sobre eventos, condiciones e involucrados, relacionando con proceso, faenas y operaciones que se realizaban. Focalizarse en describir hechos o información verificable y no debe contener supuestos, causas o inferencias)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2247523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24050" algn="l"/>
                        </a:tabLst>
                        <a:defRPr/>
                      </a:pPr>
                      <a:r>
                        <a:rPr lang="es-ES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 las 16:30 </a:t>
                      </a:r>
                      <a:r>
                        <a:rPr lang="es-ES" sz="12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Hrs</a:t>
                      </a:r>
                      <a:r>
                        <a:rPr lang="es-ES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 del día 18-02-2014,</a:t>
                      </a:r>
                      <a:r>
                        <a:rPr lang="es-ES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en proceso de cambio de trampa de cloro en  plana molibdeno, se produce fuga e inhalación de gas cloro por parte del trabajador Sr.  Juan Perez, de la empresa ACME., con consecuencia de daño en sus vías respiratorias, debiendo ser derivado a policlínico. </a:t>
                      </a:r>
                      <a:endParaRPr lang="es-ES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Imagen</a:t>
                      </a:r>
                      <a:endParaRPr lang="es-E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7881" y="1284934"/>
            <a:ext cx="820334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24050" algn="l"/>
              </a:tabLst>
            </a:pPr>
            <a:r>
              <a:rPr lang="es-CL" sz="1600" dirty="0" smtClean="0"/>
              <a:t>Descripción del incidente:</a:t>
            </a:r>
            <a:endParaRPr lang="es-ES" sz="16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24050" algn="l"/>
              </a:tabLst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868766"/>
              </p:ext>
            </p:extLst>
          </p:nvPr>
        </p:nvGraphicFramePr>
        <p:xfrm>
          <a:off x="645720" y="5055336"/>
          <a:ext cx="7632000" cy="107876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945205"/>
                <a:gridCol w="4686795"/>
              </a:tblGrid>
              <a:tr h="5636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Riesgo de Fatalidad (evento top) asociado</a:t>
                      </a:r>
                      <a:endParaRPr lang="es-ES" sz="1400" b="1" kern="1200" dirty="0">
                        <a:solidFill>
                          <a:schemeClr val="l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24050" algn="l"/>
                        </a:tabLst>
                        <a:defRPr/>
                      </a:pPr>
                      <a:r>
                        <a:rPr lang="es-ES" sz="12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Contacto con gases tóxicos y falta de oxígeno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5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ECFA asociado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effectLst/>
                        </a:rPr>
                        <a:t>Sustancias Peligrosas</a:t>
                      </a:r>
                      <a:endParaRPr lang="es-CL" sz="1400" dirty="0" smtClean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904" y="2796381"/>
            <a:ext cx="2963545" cy="220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 rot="19946156">
            <a:off x="2990850" y="1283027"/>
            <a:ext cx="28384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rgbClr val="FF0000"/>
                </a:solidFill>
              </a:rPr>
              <a:t>EJEMPLO</a:t>
            </a:r>
            <a:endParaRPr lang="es-C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34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32" name="31 Grupo"/>
          <p:cNvGrpSpPr/>
          <p:nvPr/>
        </p:nvGrpSpPr>
        <p:grpSpPr>
          <a:xfrm>
            <a:off x="767392" y="1503790"/>
            <a:ext cx="7770578" cy="1104179"/>
            <a:chOff x="780839" y="2607969"/>
            <a:chExt cx="7770578" cy="1104179"/>
          </a:xfrm>
        </p:grpSpPr>
        <p:sp>
          <p:nvSpPr>
            <p:cNvPr id="33" name="32 Cheurón"/>
            <p:cNvSpPr/>
            <p:nvPr/>
          </p:nvSpPr>
          <p:spPr>
            <a:xfrm>
              <a:off x="78083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33 Forma libre"/>
            <p:cNvSpPr/>
            <p:nvPr/>
          </p:nvSpPr>
          <p:spPr>
            <a:xfrm>
              <a:off x="139109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smtClean="0"/>
                <a:t>Trabajador inspecciona el alineamiento de </a:t>
              </a:r>
              <a:r>
                <a:rPr lang="es-ES" sz="1200" dirty="0" err="1" smtClean="0"/>
                <a:t>flage</a:t>
              </a:r>
              <a:r>
                <a:rPr lang="es-ES" sz="1200" dirty="0" smtClean="0"/>
                <a:t> en trampa de cloro.</a:t>
              </a:r>
              <a:endParaRPr lang="es-ES" sz="1200" dirty="0"/>
            </a:p>
          </p:txBody>
        </p:sp>
        <p:sp>
          <p:nvSpPr>
            <p:cNvPr id="35" name="34 Cheurón"/>
            <p:cNvSpPr/>
            <p:nvPr/>
          </p:nvSpPr>
          <p:spPr>
            <a:xfrm>
              <a:off x="3394764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35 Forma libre"/>
            <p:cNvSpPr/>
            <p:nvPr/>
          </p:nvSpPr>
          <p:spPr>
            <a:xfrm>
              <a:off x="4005019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smtClean="0"/>
                <a:t>Fuga de gas desde trampa de cloro.</a:t>
              </a:r>
              <a:endParaRPr lang="es-ES" sz="1200" kern="1200" dirty="0"/>
            </a:p>
          </p:txBody>
        </p:sp>
        <p:sp>
          <p:nvSpPr>
            <p:cNvPr id="37" name="36 Cheurón"/>
            <p:cNvSpPr/>
            <p:nvPr/>
          </p:nvSpPr>
          <p:spPr>
            <a:xfrm>
              <a:off x="600868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rgbClr val="D6282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37 Forma libre"/>
            <p:cNvSpPr/>
            <p:nvPr/>
          </p:nvSpPr>
          <p:spPr>
            <a:xfrm>
              <a:off x="661894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smtClean="0"/>
                <a:t>Trabajador Inhala gas cloro.</a:t>
              </a:r>
              <a:endParaRPr lang="es-ES" sz="1200" kern="1200" dirty="0"/>
            </a:p>
          </p:txBody>
        </p:sp>
      </p:grpSp>
      <p:grpSp>
        <p:nvGrpSpPr>
          <p:cNvPr id="39" name="38 Grupo"/>
          <p:cNvGrpSpPr/>
          <p:nvPr/>
        </p:nvGrpSpPr>
        <p:grpSpPr>
          <a:xfrm flipH="1">
            <a:off x="731146" y="2947107"/>
            <a:ext cx="7770578" cy="1104179"/>
            <a:chOff x="780839" y="2607969"/>
            <a:chExt cx="7770578" cy="1104179"/>
          </a:xfrm>
        </p:grpSpPr>
        <p:sp>
          <p:nvSpPr>
            <p:cNvPr id="40" name="39 Cheurón"/>
            <p:cNvSpPr/>
            <p:nvPr/>
          </p:nvSpPr>
          <p:spPr>
            <a:xfrm>
              <a:off x="78083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40 Forma libre"/>
            <p:cNvSpPr/>
            <p:nvPr/>
          </p:nvSpPr>
          <p:spPr>
            <a:xfrm>
              <a:off x="139109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smtClean="0"/>
                <a:t>Trabajador realiza el </a:t>
              </a:r>
              <a:r>
                <a:rPr lang="es-ES" sz="1200" dirty="0" err="1" smtClean="0"/>
                <a:t>AST</a:t>
              </a:r>
              <a:r>
                <a:rPr lang="es-ES" sz="1200" dirty="0" smtClean="0"/>
                <a:t> para el remplazo de trampa de cloro.</a:t>
              </a:r>
              <a:endParaRPr lang="es-ES" sz="1200" dirty="0"/>
            </a:p>
          </p:txBody>
        </p:sp>
        <p:sp>
          <p:nvSpPr>
            <p:cNvPr id="42" name="41 Cheurón"/>
            <p:cNvSpPr/>
            <p:nvPr/>
          </p:nvSpPr>
          <p:spPr>
            <a:xfrm>
              <a:off x="3394764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42 Forma libre"/>
            <p:cNvSpPr/>
            <p:nvPr/>
          </p:nvSpPr>
          <p:spPr>
            <a:xfrm>
              <a:off x="4005019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smtClean="0"/>
                <a:t>Retiro de trampa de cloro  en planta molibdeno.</a:t>
              </a:r>
              <a:endParaRPr lang="es-ES" sz="1200" dirty="0"/>
            </a:p>
          </p:txBody>
        </p:sp>
        <p:sp>
          <p:nvSpPr>
            <p:cNvPr id="44" name="43 Cheurón"/>
            <p:cNvSpPr/>
            <p:nvPr/>
          </p:nvSpPr>
          <p:spPr>
            <a:xfrm>
              <a:off x="600868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44 Forma libre"/>
            <p:cNvSpPr/>
            <p:nvPr/>
          </p:nvSpPr>
          <p:spPr>
            <a:xfrm>
              <a:off x="661894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smtClean="0"/>
                <a:t>Posicionamiento de nueva trampa de cloro en planta molibdeno.</a:t>
              </a:r>
              <a:endParaRPr lang="es-ES" sz="1200" dirty="0"/>
            </a:p>
          </p:txBody>
        </p:sp>
      </p:grpSp>
      <p:grpSp>
        <p:nvGrpSpPr>
          <p:cNvPr id="46" name="45 Grupo"/>
          <p:cNvGrpSpPr/>
          <p:nvPr/>
        </p:nvGrpSpPr>
        <p:grpSpPr>
          <a:xfrm>
            <a:off x="731146" y="4466626"/>
            <a:ext cx="7770578" cy="1104179"/>
            <a:chOff x="780839" y="2607969"/>
            <a:chExt cx="7770578" cy="1104179"/>
          </a:xfrm>
        </p:grpSpPr>
        <p:sp>
          <p:nvSpPr>
            <p:cNvPr id="47" name="46 Cheurón"/>
            <p:cNvSpPr/>
            <p:nvPr/>
          </p:nvSpPr>
          <p:spPr>
            <a:xfrm>
              <a:off x="78083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47 Forma libre"/>
            <p:cNvSpPr/>
            <p:nvPr/>
          </p:nvSpPr>
          <p:spPr>
            <a:xfrm>
              <a:off x="139109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/>
                <a:t>Evento previo </a:t>
              </a:r>
              <a:r>
                <a:rPr lang="es-ES" sz="1200" dirty="0" smtClean="0"/>
                <a:t>8</a:t>
              </a:r>
              <a:endParaRPr lang="es-ES" sz="1200" dirty="0"/>
            </a:p>
          </p:txBody>
        </p:sp>
        <p:sp>
          <p:nvSpPr>
            <p:cNvPr id="49" name="48 Cheurón"/>
            <p:cNvSpPr/>
            <p:nvPr/>
          </p:nvSpPr>
          <p:spPr>
            <a:xfrm>
              <a:off x="3394764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49 Forma libre"/>
            <p:cNvSpPr/>
            <p:nvPr/>
          </p:nvSpPr>
          <p:spPr>
            <a:xfrm>
              <a:off x="4005019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/>
                <a:t>Planificación del mantenimiento línea de cloro planta </a:t>
              </a:r>
              <a:r>
                <a:rPr lang="es-ES" sz="1200" dirty="0" smtClean="0"/>
                <a:t>molibdeno.</a:t>
              </a:r>
              <a:endParaRPr lang="es-ES" sz="1200" dirty="0"/>
            </a:p>
          </p:txBody>
        </p:sp>
        <p:sp>
          <p:nvSpPr>
            <p:cNvPr id="51" name="50 Cheurón"/>
            <p:cNvSpPr/>
            <p:nvPr/>
          </p:nvSpPr>
          <p:spPr>
            <a:xfrm>
              <a:off x="600868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51 Forma libre"/>
            <p:cNvSpPr/>
            <p:nvPr/>
          </p:nvSpPr>
          <p:spPr>
            <a:xfrm>
              <a:off x="661894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smtClean="0"/>
                <a:t>Trabajador recibe la instrucción de realizar cambio de trampa de cloro.</a:t>
              </a:r>
              <a:endParaRPr lang="es-ES" sz="1200" dirty="0"/>
            </a:p>
          </p:txBody>
        </p:sp>
      </p:grpSp>
      <p:sp>
        <p:nvSpPr>
          <p:cNvPr id="54" name="18 Flecha en U"/>
          <p:cNvSpPr/>
          <p:nvPr/>
        </p:nvSpPr>
        <p:spPr>
          <a:xfrm rot="16200000">
            <a:off x="-101784" y="2284561"/>
            <a:ext cx="1222481" cy="515871"/>
          </a:xfrm>
          <a:prstGeom prst="uturnArrow">
            <a:avLst>
              <a:gd name="adj1" fmla="val 25000"/>
              <a:gd name="adj2" fmla="val 23531"/>
              <a:gd name="adj3" fmla="val 25000"/>
              <a:gd name="adj4" fmla="val 51697"/>
              <a:gd name="adj5" fmla="val 100000"/>
            </a:avLst>
          </a:prstGeom>
          <a:solidFill>
            <a:srgbClr val="FFC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/>
          </a:p>
        </p:txBody>
      </p:sp>
      <p:sp>
        <p:nvSpPr>
          <p:cNvPr id="55" name="18 Flecha en U"/>
          <p:cNvSpPr/>
          <p:nvPr/>
        </p:nvSpPr>
        <p:spPr>
          <a:xfrm rot="5400000" flipH="1">
            <a:off x="8228208" y="3809000"/>
            <a:ext cx="1222481" cy="515872"/>
          </a:xfrm>
          <a:prstGeom prst="uturnArrow">
            <a:avLst>
              <a:gd name="adj1" fmla="val 25000"/>
              <a:gd name="adj2" fmla="val 23531"/>
              <a:gd name="adj3" fmla="val 25000"/>
              <a:gd name="adj4" fmla="val 51697"/>
              <a:gd name="adj5" fmla="val 100000"/>
            </a:avLst>
          </a:prstGeom>
          <a:solidFill>
            <a:srgbClr val="FFC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/>
          </a:p>
        </p:txBody>
      </p:sp>
      <p:sp>
        <p:nvSpPr>
          <p:cNvPr id="28" name="27 CuadroTexto"/>
          <p:cNvSpPr txBox="1"/>
          <p:nvPr/>
        </p:nvSpPr>
        <p:spPr>
          <a:xfrm>
            <a:off x="349624" y="6458204"/>
            <a:ext cx="8592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Nota: </a:t>
            </a:r>
            <a:r>
              <a:rPr lang="es-ES_tradnl" sz="1400" dirty="0"/>
              <a:t>Se realiza la descripción de eventos concretos ,</a:t>
            </a:r>
            <a:r>
              <a:rPr lang="es-ES_tradnl" sz="1400" dirty="0" smtClean="0"/>
              <a:t> </a:t>
            </a:r>
            <a:r>
              <a:rPr lang="es-ES_tradnl" sz="1400" dirty="0"/>
              <a:t>s</a:t>
            </a:r>
            <a:r>
              <a:rPr lang="es-ES_tradnl" sz="1400" dirty="0" smtClean="0"/>
              <a:t>e </a:t>
            </a:r>
            <a:r>
              <a:rPr lang="es-ES" sz="1400" dirty="0" smtClean="0"/>
              <a:t>pueden agregar fecha y/u hora especificas para los eventos.</a:t>
            </a:r>
            <a:endParaRPr lang="es-ES" sz="1400" dirty="0"/>
          </a:p>
        </p:txBody>
      </p:sp>
      <p:sp>
        <p:nvSpPr>
          <p:cNvPr id="30" name="29 Rectángulo"/>
          <p:cNvSpPr/>
          <p:nvPr/>
        </p:nvSpPr>
        <p:spPr>
          <a:xfrm>
            <a:off x="537881" y="277923"/>
            <a:ext cx="684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LÍNEA DE TIEMPOS O LÍNEA DE EVENTOS Y CONDICIONES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  <p:sp>
        <p:nvSpPr>
          <p:cNvPr id="56" name="55 CuadroTexto"/>
          <p:cNvSpPr txBox="1"/>
          <p:nvPr/>
        </p:nvSpPr>
        <p:spPr>
          <a:xfrm rot="19946156">
            <a:off x="2990850" y="1283027"/>
            <a:ext cx="28384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rgbClr val="FF0000"/>
                </a:solidFill>
              </a:rPr>
              <a:t>EJEMPLO</a:t>
            </a:r>
            <a:endParaRPr lang="es-C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6487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537881" y="277923"/>
            <a:ext cx="68445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>
                <a:solidFill>
                  <a:srgbClr val="007A94"/>
                </a:solidFill>
                <a:latin typeface="Trebuchet MS"/>
                <a:cs typeface="Trebuchet MS"/>
              </a:rPr>
              <a:t>ARBOLES DE SECUENCIA LÓGICA, FACTORES CAUSALES O ARBOLES DE FALLA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790833"/>
              </p:ext>
            </p:extLst>
          </p:nvPr>
        </p:nvGraphicFramePr>
        <p:xfrm>
          <a:off x="1741714" y="769619"/>
          <a:ext cx="7032172" cy="5972747"/>
        </p:xfrm>
        <a:graphic>
          <a:graphicData uri="http://schemas.openxmlformats.org/drawingml/2006/table">
            <a:tbl>
              <a:tblPr/>
              <a:tblGrid>
                <a:gridCol w="679156"/>
                <a:gridCol w="679156"/>
                <a:gridCol w="126128"/>
                <a:gridCol w="679156"/>
                <a:gridCol w="679156"/>
                <a:gridCol w="126128"/>
                <a:gridCol w="547206"/>
                <a:gridCol w="547206"/>
                <a:gridCol w="126128"/>
                <a:gridCol w="679156"/>
                <a:gridCol w="679156"/>
                <a:gridCol w="126128"/>
                <a:gridCol w="679156"/>
                <a:gridCol w="679156"/>
              </a:tblGrid>
              <a:tr h="821290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s-ES" sz="10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Trabajador inhala gas cloro durante cambio de trampa de cloro</a:t>
                      </a:r>
                    </a:p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681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es-E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Exposición a gas cloro a presión</a:t>
                      </a:r>
                    </a:p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681">
                <a:tc gridSpan="2"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s-ES" sz="1000" dirty="0" smtClean="0"/>
                        <a:t>No uso de EPP (trompa)</a:t>
                      </a: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>
                          <a:solidFill>
                            <a:srgbClr val="FF0000"/>
                          </a:solidFill>
                        </a:rPr>
                        <a:t>Falla de bloqueo de línea de cloro</a:t>
                      </a:r>
                    </a:p>
                    <a:p>
                      <a:pPr algn="ctr" fontAlgn="b"/>
                      <a:r>
                        <a:rPr lang="es-C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681">
                <a:tc gridSpan="2"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>
                          <a:solidFill>
                            <a:srgbClr val="FF0000"/>
                          </a:solidFill>
                        </a:rPr>
                        <a:t>Cambio de </a:t>
                      </a:r>
                      <a:r>
                        <a:rPr lang="es-ES" sz="1000" dirty="0" err="1" smtClean="0">
                          <a:solidFill>
                            <a:srgbClr val="FF0000"/>
                          </a:solidFill>
                        </a:rPr>
                        <a:t>Isotank</a:t>
                      </a:r>
                      <a:r>
                        <a:rPr lang="es-ES" sz="1000" dirty="0" smtClean="0">
                          <a:solidFill>
                            <a:srgbClr val="FF0000"/>
                          </a:solidFill>
                        </a:rPr>
                        <a:t> en paralelo al cambio de trampa de cloro</a:t>
                      </a: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/>
                        <a:t>Sistema de alertas de bloqueo no opera.</a:t>
                      </a:r>
                      <a:r>
                        <a:rPr lang="es-C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290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Supervisor a cargo del  mantenimiento de la línea de cloro no identifica el riesgo de interacción con procesos operativos.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Plan de mantención no coordinado con la operación.</a:t>
                      </a: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290">
                <a:tc gridSpan="2">
                  <a:txBody>
                    <a:bodyPr/>
                    <a:lstStyle/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Ausencia de un sistema de control y desarrollo de competencias acordes a la naturaleza de los cargos.</a:t>
                      </a: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Estándar de planificación de mantenimiento en MLP no considera evaluación de riesgos de trabajos en paralelo.</a:t>
                      </a:r>
                    </a:p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 rot="19946156">
            <a:off x="2105025" y="1121102"/>
            <a:ext cx="28384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rgbClr val="FF0000"/>
                </a:solidFill>
              </a:rPr>
              <a:t>EJEMPLO</a:t>
            </a:r>
            <a:endParaRPr lang="es-CL" b="1" dirty="0">
              <a:solidFill>
                <a:srgbClr val="FF000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228184" y="924254"/>
            <a:ext cx="2131481" cy="646331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Hipótesis aceptada</a:t>
            </a:r>
          </a:p>
          <a:p>
            <a:r>
              <a:rPr lang="es-ES" dirty="0" smtClean="0"/>
              <a:t>Hipótesis descartada</a:t>
            </a:r>
            <a:endParaRPr lang="es-CL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341383"/>
              </p:ext>
            </p:extLst>
          </p:nvPr>
        </p:nvGraphicFramePr>
        <p:xfrm>
          <a:off x="251520" y="978633"/>
          <a:ext cx="1328056" cy="58565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8056"/>
              </a:tblGrid>
              <a:tr h="892629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rgbClr val="FF0000"/>
                          </a:solidFill>
                        </a:rPr>
                        <a:t>Incidente</a:t>
                      </a:r>
                      <a:endParaRPr lang="es-ES" sz="11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629">
                <a:tc>
                  <a:txBody>
                    <a:bodyPr/>
                    <a:lstStyle/>
                    <a:p>
                      <a:pPr algn="just"/>
                      <a:r>
                        <a:rPr lang="es-ES" sz="1100" dirty="0" smtClean="0"/>
                        <a:t>¿Qué ocurrió?</a:t>
                      </a:r>
                      <a:r>
                        <a:rPr lang="es-ES" sz="1100" baseline="0" dirty="0" smtClean="0"/>
                        <a:t> </a:t>
                      </a:r>
                      <a:r>
                        <a:rPr lang="es-ES" sz="1100" dirty="0" smtClean="0"/>
                        <a:t>Fallas en la ejecución de la tarea</a:t>
                      </a:r>
                      <a:endParaRPr lang="es-ES" sz="11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5971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smtClean="0"/>
                        <a:t>¿Cómo ocurrió?</a:t>
                      </a:r>
                      <a:r>
                        <a:rPr lang="es-ES" sz="1100" baseline="0" dirty="0" smtClean="0"/>
                        <a:t> </a:t>
                      </a:r>
                      <a:r>
                        <a:rPr lang="es-E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Fallas</a:t>
                      </a:r>
                      <a:r>
                        <a:rPr lang="es-ES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supervisión directa y del proceso</a:t>
                      </a:r>
                      <a:endParaRPr lang="es-E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286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smtClean="0"/>
                        <a:t>¿Por</a:t>
                      </a:r>
                      <a:r>
                        <a:rPr lang="es-ES" sz="1100" baseline="0" dirty="0" smtClean="0"/>
                        <a:t> </a:t>
                      </a:r>
                      <a:r>
                        <a:rPr lang="es-ES" sz="1100" dirty="0" smtClean="0"/>
                        <a:t>qué ocurrió?</a:t>
                      </a:r>
                      <a:r>
                        <a:rPr lang="es-ES" sz="1100" baseline="0" dirty="0" smtClean="0"/>
                        <a:t> </a:t>
                      </a:r>
                      <a:r>
                        <a:rPr lang="es-ES" sz="1100" dirty="0" smtClean="0"/>
                        <a:t>Fallas organizacionales</a:t>
                      </a:r>
                      <a:endParaRPr lang="es-ES" sz="11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0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37881" y="277923"/>
            <a:ext cx="684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solidFill>
                  <a:srgbClr val="007A94"/>
                </a:solidFill>
                <a:latin typeface="Trebuchet MS"/>
                <a:cs typeface="Trebuchet MS"/>
              </a:rPr>
              <a:t>DESARROLLO DE LAS MEDIDAS CORRECTIVAS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098916" y="3457198"/>
            <a:ext cx="37289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200" dirty="0" smtClean="0"/>
              <a:t>La calidad debe ser revisada empleando los criterios indicados en el acrónimo </a:t>
            </a:r>
            <a:r>
              <a:rPr lang="es-ES_tradnl" sz="1200" b="1" dirty="0" smtClean="0"/>
              <a:t>SMARTER </a:t>
            </a:r>
            <a:r>
              <a:rPr lang="es-ES_tradnl" sz="1200" dirty="0"/>
              <a:t>(inteligentes</a:t>
            </a:r>
            <a:r>
              <a:rPr lang="es-ES_tradnl" sz="1200" dirty="0" smtClean="0"/>
              <a:t>)</a:t>
            </a:r>
            <a:r>
              <a:rPr lang="es-ES_tradnl" sz="1200" b="1" dirty="0" smtClean="0"/>
              <a:t> </a:t>
            </a:r>
            <a:r>
              <a:rPr lang="es-ES_tradnl" sz="1200" dirty="0" smtClean="0"/>
              <a:t>explicados a continuación.-</a:t>
            </a:r>
            <a:endParaRPr lang="es-ES" sz="12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5195524" y="4373609"/>
            <a:ext cx="4354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S</a:t>
            </a:r>
          </a:p>
          <a:p>
            <a:pPr algn="ctr"/>
            <a:r>
              <a:rPr lang="es-ES_tradnl" b="1" dirty="0" smtClean="0"/>
              <a:t>M</a:t>
            </a:r>
          </a:p>
          <a:p>
            <a:pPr algn="ctr"/>
            <a:r>
              <a:rPr lang="es-ES_tradnl" b="1" dirty="0" smtClean="0"/>
              <a:t>A</a:t>
            </a:r>
          </a:p>
          <a:p>
            <a:pPr algn="ctr"/>
            <a:r>
              <a:rPr lang="es-ES_tradnl" b="1" dirty="0" smtClean="0"/>
              <a:t>R</a:t>
            </a:r>
          </a:p>
          <a:p>
            <a:pPr algn="ctr"/>
            <a:r>
              <a:rPr lang="es-ES_tradnl" b="1" dirty="0" smtClean="0"/>
              <a:t>T</a:t>
            </a:r>
          </a:p>
          <a:p>
            <a:pPr algn="ctr"/>
            <a:r>
              <a:rPr lang="es-ES_tradnl" b="1" dirty="0" smtClean="0"/>
              <a:t>E</a:t>
            </a:r>
          </a:p>
          <a:p>
            <a:pPr algn="ctr"/>
            <a:r>
              <a:rPr lang="es-ES_tradnl" b="1" dirty="0"/>
              <a:t>R</a:t>
            </a:r>
            <a:endParaRPr lang="es-CL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6005148" y="4200486"/>
            <a:ext cx="2428606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s-ES_tradnl" sz="1100" dirty="0" smtClean="0"/>
              <a:t>Especificas (concretas)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s-ES_tradnl" sz="1100" dirty="0" smtClean="0"/>
              <a:t>Mensurables (medibles)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s-ES_tradnl" sz="1100" dirty="0" smtClean="0"/>
              <a:t>Responsables ( Definición de responsables)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s-ES_tradnl" sz="1100" dirty="0" smtClean="0"/>
              <a:t>Razonables (Accesibles, aceptables de ejecutar y/o desarrollar)</a:t>
            </a:r>
            <a:endParaRPr lang="es-CL" sz="1100" dirty="0"/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s-ES_tradnl" sz="1100" dirty="0" smtClean="0"/>
              <a:t>Oportunas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s-ES_tradnl" sz="1100" dirty="0" smtClean="0"/>
              <a:t>Efectivas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es-ES_tradnl" sz="1100" dirty="0" smtClean="0"/>
              <a:t>Revisadas.</a:t>
            </a:r>
            <a:endParaRPr lang="es-CL" sz="1100" dirty="0"/>
          </a:p>
        </p:txBody>
      </p:sp>
      <p:sp>
        <p:nvSpPr>
          <p:cNvPr id="8" name="7 Llamada de flecha a la derecha"/>
          <p:cNvSpPr/>
          <p:nvPr/>
        </p:nvSpPr>
        <p:spPr>
          <a:xfrm>
            <a:off x="5098916" y="4288277"/>
            <a:ext cx="896707" cy="2201991"/>
          </a:xfrm>
          <a:prstGeom prst="rightArrowCallout">
            <a:avLst/>
          </a:prstGeom>
          <a:noFill/>
          <a:ln w="19050">
            <a:solidFill>
              <a:srgbClr val="00848E"/>
            </a:solidFill>
            <a:prstDash val="sysDot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38" y="3314841"/>
            <a:ext cx="4298043" cy="3543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283896" y="3410091"/>
            <a:ext cx="3324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u="sng" dirty="0" smtClean="0"/>
              <a:t>Jerarquía </a:t>
            </a:r>
            <a:r>
              <a:rPr lang="es-ES_tradnl" sz="1200" b="1" u="sng" dirty="0"/>
              <a:t>de control </a:t>
            </a:r>
            <a:r>
              <a:rPr lang="es-ES_tradnl" sz="1200" dirty="0"/>
              <a:t>de las acciones correctivas</a:t>
            </a:r>
            <a:endParaRPr lang="es-CL" sz="12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55051" y="759918"/>
            <a:ext cx="4384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u="sng" dirty="0" smtClean="0"/>
              <a:t>Sub factores contribuyentes </a:t>
            </a:r>
            <a:r>
              <a:rPr lang="es-ES_tradnl" sz="1200" dirty="0" smtClean="0"/>
              <a:t>sugeridos asociados a Hallazgos</a:t>
            </a:r>
            <a:endParaRPr lang="es-CL" sz="1200" dirty="0"/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79145"/>
              </p:ext>
            </p:extLst>
          </p:nvPr>
        </p:nvGraphicFramePr>
        <p:xfrm>
          <a:off x="760141" y="1090892"/>
          <a:ext cx="3755564" cy="18364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938891"/>
                <a:gridCol w="938891"/>
                <a:gridCol w="938891"/>
                <a:gridCol w="938891"/>
              </a:tblGrid>
              <a:tr h="222784">
                <a:tc gridSpan="4"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Factores Organizacionales</a:t>
                      </a:r>
                      <a:endParaRPr lang="es-CL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HARDWARE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CAPACITACIÓN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>
                          <a:effectLst/>
                        </a:rPr>
                        <a:t>ORGANIZACIÓN</a:t>
                      </a:r>
                      <a:endParaRPr lang="es-C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COMUNICACIÓN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METAS INCOMPATIBLES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PROCEDIMIENTOS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GESTIÓN DEL MANTENIMIENTO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DISEÑO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900" u="none" strike="noStrike" dirty="0">
                          <a:effectLst/>
                        </a:rPr>
                        <a:t>GESTIÓN DE RIESGOS ME LA SALTE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>
                          <a:effectLst/>
                        </a:rPr>
                        <a:t>GESTIÓN DEL CAMBIO</a:t>
                      </a:r>
                      <a:endParaRPr lang="es-C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GESTIÓN DE CONTRATISTAS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CULTURA ORGANIZATIVA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INFLUENCIA REGULADORA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>
                          <a:effectLst/>
                        </a:rPr>
                        <a:t>APRENDIZAJE ORGANIZATIVO</a:t>
                      </a:r>
                      <a:endParaRPr lang="es-C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GESTIÓN DE VEHÍCULOS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u="none" strike="noStrike" dirty="0">
                          <a:effectLst/>
                        </a:rPr>
                        <a:t>SISTEMA DE GESTIÓN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039299"/>
              </p:ext>
            </p:extLst>
          </p:nvPr>
        </p:nvGraphicFramePr>
        <p:xfrm>
          <a:off x="4786942" y="1084542"/>
          <a:ext cx="3755564" cy="18846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938891"/>
                <a:gridCol w="938891"/>
                <a:gridCol w="938891"/>
                <a:gridCol w="938891"/>
              </a:tblGrid>
              <a:tr h="222784">
                <a:tc grid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dirty="0" smtClean="0"/>
                        <a:t>Controles </a:t>
                      </a:r>
                      <a:r>
                        <a:rPr lang="es-ES_tradnl" sz="1400" baseline="0" dirty="0" smtClean="0"/>
                        <a:t> Insatisfactorios (defensas fallidas)</a:t>
                      </a:r>
                      <a:endParaRPr lang="es-CL" sz="14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Sistemas de detección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Sistemas de Protección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Sistemas de advertencias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Guardas o barreras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Sistemas de control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Sistemas de recuperación/seguridad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Escape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Recate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900" dirty="0" smtClean="0">
                          <a:effectLst/>
                        </a:rPr>
                        <a:t>Operación de seguridad de dispositivo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900" dirty="0" smtClean="0">
                          <a:effectLst/>
                        </a:rPr>
                        <a:t>Operación de seguridad de dispositivo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Aptitud/Disponibilidad de EPP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Instrucciones de trabajo seguro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Conciencia respecto al peligro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Identificación del peligro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Controles de Riesgo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CL" sz="900" dirty="0" smtClean="0">
                          <a:effectLst/>
                        </a:rPr>
                        <a:t>Supervisión</a:t>
                      </a:r>
                      <a:endParaRPr lang="es-C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cxnSp>
        <p:nvCxnSpPr>
          <p:cNvPr id="17" name="16 Conector recto"/>
          <p:cNvCxnSpPr/>
          <p:nvPr/>
        </p:nvCxnSpPr>
        <p:spPr>
          <a:xfrm>
            <a:off x="407716" y="3200400"/>
            <a:ext cx="842010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4739823" y="3325140"/>
            <a:ext cx="3627" cy="300898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6407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7881" y="277923"/>
            <a:ext cx="684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solidFill>
                  <a:srgbClr val="007A94"/>
                </a:solidFill>
                <a:latin typeface="Trebuchet MS"/>
                <a:cs typeface="Trebuchet MS"/>
              </a:rPr>
              <a:t>Comisión investigadora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7881" y="1284934"/>
            <a:ext cx="820334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tabLst>
                <a:tab pos="1924050" algn="l"/>
              </a:tabLst>
            </a:pPr>
            <a:r>
              <a:rPr lang="es-CL" sz="1600" dirty="0">
                <a:solidFill>
                  <a:prstClr val="black"/>
                </a:solidFill>
              </a:rPr>
              <a:t>C</a:t>
            </a:r>
            <a:r>
              <a:rPr lang="es-CL" sz="1600" dirty="0" smtClean="0">
                <a:solidFill>
                  <a:prstClr val="black"/>
                </a:solidFill>
              </a:rPr>
              <a:t>omisión investigadora:</a:t>
            </a:r>
            <a:endParaRPr lang="es-ES" sz="1600" dirty="0" smtClean="0">
              <a:solidFill>
                <a:prstClr val="black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924050" algn="l"/>
              </a:tabLst>
            </a:pPr>
            <a:endParaRPr lang="es-ES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145350"/>
              </p:ext>
            </p:extLst>
          </p:nvPr>
        </p:nvGraphicFramePr>
        <p:xfrm>
          <a:off x="457200" y="2038350"/>
          <a:ext cx="7987293" cy="269557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886075"/>
                <a:gridCol w="2552700"/>
                <a:gridCol w="2548518"/>
              </a:tblGrid>
              <a:tr h="269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400" dirty="0" smtClean="0">
                          <a:effectLst/>
                        </a:rPr>
                        <a:t>Equipo</a:t>
                      </a:r>
                      <a:r>
                        <a:rPr lang="es-CL" sz="1400" baseline="0" dirty="0" smtClean="0">
                          <a:effectLst/>
                        </a:rPr>
                        <a:t> investigador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Nombre 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Cargo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78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400" dirty="0" smtClean="0">
                          <a:effectLst/>
                        </a:rPr>
                        <a:t>Superintendente a cargo de la investigación</a:t>
                      </a: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Escribir aquí.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Escribir aquí.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47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400" dirty="0" smtClean="0">
                          <a:effectLst/>
                        </a:rPr>
                        <a:t>Integrantes</a:t>
                      </a:r>
                      <a:r>
                        <a:rPr lang="es-CL" sz="1400" baseline="0" dirty="0" smtClean="0">
                          <a:effectLst/>
                        </a:rPr>
                        <a:t> de la comisión investigadora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71450" marR="0" lvl="0" indent="-17145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Escribir aquí.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Escribir aquí.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41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7881" y="277923"/>
            <a:ext cx="684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DESCRIPCIÓN DEL INCIDENTE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503763"/>
              </p:ext>
            </p:extLst>
          </p:nvPr>
        </p:nvGraphicFramePr>
        <p:xfrm>
          <a:off x="645720" y="1856795"/>
          <a:ext cx="7621980" cy="314383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4154880"/>
                <a:gridCol w="3467100"/>
              </a:tblGrid>
              <a:tr h="89630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600" dirty="0" smtClean="0">
                          <a:effectLst/>
                        </a:rPr>
                        <a:t>Descripción con detalles generales que dan una idea más exacta de lo sucedido </a:t>
                      </a:r>
                      <a:endParaRPr lang="es-CL" sz="10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000" dirty="0" smtClean="0">
                          <a:effectLst/>
                        </a:rPr>
                        <a:t>Describe con más detalles lo acontecido, una vez que se obtienen más datos sobre eventos, condiciones e involucrados, relacionando con proceso, faenas y operaciones que se realizaban. Focalizarse en describir hechos o información verificable y no debe contener supuestos, causas o inferencias)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2247523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Escribir aquí.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Imagen</a:t>
                      </a:r>
                      <a:endParaRPr lang="es-ES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7881" y="1284934"/>
            <a:ext cx="820334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24050" algn="l"/>
              </a:tabLst>
            </a:pPr>
            <a:r>
              <a:rPr lang="es-CL" sz="1600" dirty="0" smtClean="0"/>
              <a:t>Descripción del incidente:</a:t>
            </a:r>
            <a:endParaRPr lang="es-ES" sz="16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24050" algn="l"/>
              </a:tabLst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403414"/>
              </p:ext>
            </p:extLst>
          </p:nvPr>
        </p:nvGraphicFramePr>
        <p:xfrm>
          <a:off x="645720" y="5055336"/>
          <a:ext cx="7632000" cy="107876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945205"/>
                <a:gridCol w="4686795"/>
              </a:tblGrid>
              <a:tr h="5636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400" b="1" kern="1200" dirty="0" smtClean="0">
                          <a:solidFill>
                            <a:schemeClr val="l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Riesgo de Fatalidad (evento top) asociado</a:t>
                      </a:r>
                      <a:endParaRPr lang="es-ES" sz="1400" b="1" kern="1200" dirty="0">
                        <a:solidFill>
                          <a:schemeClr val="lt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Escribir aquí.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5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E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ECFA asociado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924050" algn="l"/>
                        </a:tabLst>
                        <a:defRPr/>
                      </a:pPr>
                      <a:r>
                        <a:rPr lang="es-ES" sz="1200" dirty="0" smtClean="0">
                          <a:effectLst/>
                        </a:rPr>
                        <a:t>Escribir aquí.</a:t>
                      </a:r>
                      <a:endParaRPr lang="es-ES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68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43752" y="247000"/>
            <a:ext cx="69521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>
                <a:solidFill>
                  <a:srgbClr val="007A94"/>
                </a:solidFill>
                <a:latin typeface="Trebuchet MS"/>
                <a:cs typeface="Trebuchet MS"/>
              </a:rPr>
              <a:t>RECOPILACIÓN DE LA INFORMACIÓN INICIAL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  <a:p>
            <a:endParaRPr lang="es-CL" b="1" dirty="0" smtClean="0"/>
          </a:p>
          <a:p>
            <a:endParaRPr lang="es-CL" b="1" dirty="0"/>
          </a:p>
          <a:p>
            <a:r>
              <a:rPr lang="es-CL" sz="1600" dirty="0" smtClean="0"/>
              <a:t>Recopilación información relevante para la investigación (PEEPO)</a:t>
            </a:r>
            <a:endParaRPr lang="es-ES" sz="16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176090"/>
              </p:ext>
            </p:extLst>
          </p:nvPr>
        </p:nvGraphicFramePr>
        <p:xfrm>
          <a:off x="551590" y="1596816"/>
          <a:ext cx="7987292" cy="4399931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231951"/>
                <a:gridCol w="5755341"/>
              </a:tblGrid>
              <a:tr h="269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 dirty="0">
                          <a:effectLst/>
                        </a:rPr>
                        <a:t>INTERROGANTES A FORMULAR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 dirty="0">
                          <a:effectLst/>
                        </a:rPr>
                        <a:t>DATOS RECOPILADOS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01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 dirty="0">
                          <a:effectLst/>
                        </a:rPr>
                        <a:t>¿Quién o qué resultó afectado directamente?. Pudo haber sido afectado.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r>
                        <a:rPr lang="es-CL" sz="1000" dirty="0" smtClean="0">
                          <a:effectLst/>
                        </a:rPr>
                        <a:t>Identifica el o lo afectado. Puede ser personas o proceso o proyectos.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</a:pPr>
                      <a:r>
                        <a:rPr lang="es-CL" sz="1200" dirty="0" smtClean="0">
                          <a:effectLst/>
                        </a:rPr>
                        <a:t>Completar con los datos</a:t>
                      </a:r>
                      <a:r>
                        <a:rPr lang="es-CL" sz="1200" baseline="0" dirty="0" smtClean="0">
                          <a:effectLst/>
                        </a:rPr>
                        <a:t> recopilados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3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>
                          <a:effectLst/>
                        </a:rPr>
                        <a:t>¿Cuáles fueron las evidencias y síntomas del accidente o reclamo?</a:t>
                      </a:r>
                      <a:endParaRPr lang="es-E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r>
                        <a:rPr lang="es-CL" sz="1000" dirty="0" smtClean="0">
                          <a:effectLst/>
                        </a:rPr>
                        <a:t>Describe</a:t>
                      </a:r>
                      <a:r>
                        <a:rPr lang="es-CL" sz="1000" baseline="0" dirty="0" smtClean="0">
                          <a:effectLst/>
                        </a:rPr>
                        <a:t> los aspectos que se percibieron durante y como consecuencia del incidente. Hechos que fueron perceptibles a los sentidos y que dan cuenta del incidente, no contiene causas ni juicios.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</a:pPr>
                      <a:r>
                        <a:rPr lang="es-ES" sz="1200" dirty="0" smtClean="0">
                          <a:effectLst/>
                        </a:rPr>
                        <a:t>Completar con los datos recopilados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3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>
                          <a:effectLst/>
                        </a:rPr>
                        <a:t>¿Cómo se tomó cuenta del incidente, reporte o del hecho?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r>
                        <a:rPr lang="es-CL" sz="1000" dirty="0" smtClean="0">
                          <a:effectLst/>
                        </a:rPr>
                        <a:t>Describe los medios,</a:t>
                      </a:r>
                      <a:r>
                        <a:rPr lang="es-CL" sz="1000" baseline="0" dirty="0" smtClean="0">
                          <a:effectLst/>
                        </a:rPr>
                        <a:t> cadenas y personas mediante las cuales se supo y tomo cuenta de la ocurrencia.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</a:pPr>
                      <a:r>
                        <a:rPr lang="es-ES" sz="1200" dirty="0" smtClean="0">
                          <a:effectLst/>
                        </a:rPr>
                        <a:t>Completar con los datos recopilados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1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 dirty="0">
                          <a:effectLst/>
                        </a:rPr>
                        <a:t>¿Dónde ocurre?, lugar  físico, de trabajo proceso, actividad.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r>
                        <a:rPr lang="es-CL" sz="1000" dirty="0" smtClean="0">
                          <a:effectLst/>
                        </a:rPr>
                        <a:t>Identifica la tarea, el proceso, la operación, proyecto o instalación.</a:t>
                      </a:r>
                      <a:r>
                        <a:rPr lang="es-CL" sz="1000" baseline="0" dirty="0" smtClean="0">
                          <a:effectLst/>
                        </a:rPr>
                        <a:t> Esto relaciona el incidente con métodos, procedimientos, responsabilidades operacionales, instrucciones de trabajo y otros métodos de control de esas operaciones.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Completar con los datos recopilados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524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43752" y="247000"/>
            <a:ext cx="69521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>
                <a:solidFill>
                  <a:srgbClr val="007A94"/>
                </a:solidFill>
                <a:latin typeface="Trebuchet MS"/>
                <a:cs typeface="Trebuchet MS"/>
              </a:rPr>
              <a:t>RECOPILACIÓN DE LA INFORMACIÓN INICIAL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  <a:p>
            <a:endParaRPr lang="es-CL" b="1" dirty="0" smtClean="0">
              <a:solidFill>
                <a:prstClr val="black"/>
              </a:solidFill>
            </a:endParaRPr>
          </a:p>
          <a:p>
            <a:endParaRPr lang="es-CL" b="1" dirty="0">
              <a:solidFill>
                <a:prstClr val="black"/>
              </a:solidFill>
            </a:endParaRPr>
          </a:p>
          <a:p>
            <a:r>
              <a:rPr lang="es-CL" sz="1600" dirty="0" smtClean="0">
                <a:solidFill>
                  <a:prstClr val="black"/>
                </a:solidFill>
              </a:rPr>
              <a:t>Recopilación información relevante para la investigación (PEEPO)</a:t>
            </a:r>
            <a:endParaRPr lang="es-ES" sz="1600" dirty="0">
              <a:solidFill>
                <a:prstClr val="black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646152"/>
              </p:ext>
            </p:extLst>
          </p:nvPr>
        </p:nvGraphicFramePr>
        <p:xfrm>
          <a:off x="551589" y="1577738"/>
          <a:ext cx="7920058" cy="440751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272293"/>
                <a:gridCol w="5647765"/>
              </a:tblGrid>
              <a:tr h="301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 dirty="0">
                          <a:effectLst/>
                        </a:rPr>
                        <a:t>INTERROGANTES A FORMULAR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 dirty="0">
                          <a:effectLst/>
                        </a:rPr>
                        <a:t>DATOS RECOPILADOS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5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 dirty="0">
                          <a:effectLst/>
                        </a:rPr>
                        <a:t>¿En qué circunstancias programadas </a:t>
                      </a:r>
                      <a:r>
                        <a:rPr lang="es-CL" sz="1200" dirty="0" smtClean="0">
                          <a:effectLst/>
                        </a:rPr>
                        <a:t>ocurre?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r>
                        <a:rPr lang="es-CL" sz="1000" dirty="0" smtClean="0">
                          <a:effectLst/>
                        </a:rPr>
                        <a:t>Identifica la relación con</a:t>
                      </a:r>
                      <a:r>
                        <a:rPr lang="es-CL" sz="1000" baseline="0" dirty="0" smtClean="0">
                          <a:effectLst/>
                        </a:rPr>
                        <a:t> proceso de supervisión, responsabilidades de supervisión y liga la operación con organización y método empresa para esa labor o proceso.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Completar con los datos recopilados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7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 dirty="0">
                          <a:effectLst/>
                        </a:rPr>
                        <a:t>¿Cuál fue la magnitud o potencial del daño</a:t>
                      </a:r>
                      <a:r>
                        <a:rPr lang="es-CL" sz="1200" dirty="0" smtClean="0">
                          <a:effectLst/>
                        </a:rPr>
                        <a:t>?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r>
                        <a:rPr lang="es-CL" sz="1000" dirty="0" smtClean="0">
                          <a:effectLst/>
                        </a:rPr>
                        <a:t>Este punto describe la magnitud, en cualquier dimensión, y esto proporciona</a:t>
                      </a:r>
                      <a:r>
                        <a:rPr lang="es-CL" sz="1000" baseline="0" dirty="0" smtClean="0">
                          <a:effectLst/>
                        </a:rPr>
                        <a:t> información sobre la necesidad de información rigurosa y detallada que es critica y debe investigarse con mayor diligencia y prolijidad.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Completar con los datos recopilados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8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 dirty="0">
                          <a:effectLst/>
                        </a:rPr>
                        <a:t>¿Ha habido otros accidentes, reclamos en este proceso y/o área de trabajo?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r>
                        <a:rPr lang="es-CL" sz="1000" dirty="0" smtClean="0">
                          <a:effectLst/>
                        </a:rPr>
                        <a:t>Esta información relaciona con otro incidentes, sus investigaciones y las recurrencias. Permite</a:t>
                      </a:r>
                      <a:r>
                        <a:rPr lang="es-CL" sz="1000" baseline="0" dirty="0" smtClean="0">
                          <a:effectLst/>
                        </a:rPr>
                        <a:t> investigar la calidad de las investigaciones anteriores y efectividad de correcciones y mejoras determinadas.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Completar con los datos recopilados</a:t>
                      </a:r>
                      <a:endParaRPr kumimoji="0" lang="es-E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85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24050" algn="l"/>
                        </a:tabLst>
                      </a:pPr>
                      <a:r>
                        <a:rPr lang="es-CL" sz="1200">
                          <a:effectLst/>
                        </a:rPr>
                        <a:t>¿Había otro personal involucrado o presencial para pedir información?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1924050" algn="l"/>
                        </a:tabLst>
                      </a:pPr>
                      <a:r>
                        <a:rPr lang="es-CL" sz="1000" dirty="0" smtClean="0">
                          <a:effectLst/>
                        </a:rPr>
                        <a:t>Esta</a:t>
                      </a:r>
                      <a:r>
                        <a:rPr lang="es-CL" sz="1000" baseline="0" dirty="0" smtClean="0">
                          <a:effectLst/>
                        </a:rPr>
                        <a:t> información conecta con las personas a las cuales se les debería incluir en las entrevistas y declaraciones.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1924050" algn="l"/>
                        </a:tabLst>
                        <a:defRPr/>
                      </a:pPr>
                      <a:r>
                        <a:rPr kumimoji="0" lang="es-ES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Completar con los datos recopilados</a:t>
                      </a:r>
                      <a:endParaRPr kumimoji="0" lang="es-E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030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32" name="31 Grupo"/>
          <p:cNvGrpSpPr/>
          <p:nvPr/>
        </p:nvGrpSpPr>
        <p:grpSpPr>
          <a:xfrm>
            <a:off x="767392" y="1503790"/>
            <a:ext cx="7770578" cy="1104179"/>
            <a:chOff x="780839" y="2607969"/>
            <a:chExt cx="7770578" cy="1104179"/>
          </a:xfrm>
        </p:grpSpPr>
        <p:sp>
          <p:nvSpPr>
            <p:cNvPr id="33" name="32 Cheurón"/>
            <p:cNvSpPr/>
            <p:nvPr/>
          </p:nvSpPr>
          <p:spPr>
            <a:xfrm>
              <a:off x="78083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33 Forma libre"/>
            <p:cNvSpPr/>
            <p:nvPr/>
          </p:nvSpPr>
          <p:spPr>
            <a:xfrm>
              <a:off x="139109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/>
                <a:t>Evento previo 2</a:t>
              </a:r>
            </a:p>
          </p:txBody>
        </p:sp>
        <p:sp>
          <p:nvSpPr>
            <p:cNvPr id="35" name="34 Cheurón"/>
            <p:cNvSpPr/>
            <p:nvPr/>
          </p:nvSpPr>
          <p:spPr>
            <a:xfrm>
              <a:off x="3394764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35 Forma libre"/>
            <p:cNvSpPr/>
            <p:nvPr/>
          </p:nvSpPr>
          <p:spPr>
            <a:xfrm>
              <a:off x="4005019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smtClean="0"/>
                <a:t>Evento previo 1</a:t>
              </a:r>
              <a:endParaRPr lang="es-ES" sz="1200" kern="1200" dirty="0"/>
            </a:p>
          </p:txBody>
        </p:sp>
        <p:sp>
          <p:nvSpPr>
            <p:cNvPr id="37" name="36 Cheurón"/>
            <p:cNvSpPr/>
            <p:nvPr/>
          </p:nvSpPr>
          <p:spPr>
            <a:xfrm>
              <a:off x="600868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rgbClr val="D6282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37 Forma libre"/>
            <p:cNvSpPr/>
            <p:nvPr/>
          </p:nvSpPr>
          <p:spPr>
            <a:xfrm>
              <a:off x="661894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 smtClean="0"/>
                <a:t>El incidente</a:t>
              </a:r>
              <a:endParaRPr lang="es-ES" sz="1200" kern="1200" dirty="0"/>
            </a:p>
          </p:txBody>
        </p:sp>
      </p:grpSp>
      <p:grpSp>
        <p:nvGrpSpPr>
          <p:cNvPr id="39" name="38 Grupo"/>
          <p:cNvGrpSpPr/>
          <p:nvPr/>
        </p:nvGrpSpPr>
        <p:grpSpPr>
          <a:xfrm flipH="1">
            <a:off x="731146" y="2947107"/>
            <a:ext cx="7770578" cy="1104179"/>
            <a:chOff x="780839" y="2607969"/>
            <a:chExt cx="7770578" cy="1104179"/>
          </a:xfrm>
        </p:grpSpPr>
        <p:sp>
          <p:nvSpPr>
            <p:cNvPr id="40" name="39 Cheurón"/>
            <p:cNvSpPr/>
            <p:nvPr/>
          </p:nvSpPr>
          <p:spPr>
            <a:xfrm>
              <a:off x="78083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40 Forma libre"/>
            <p:cNvSpPr/>
            <p:nvPr/>
          </p:nvSpPr>
          <p:spPr>
            <a:xfrm>
              <a:off x="139109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/>
                <a:t>Evento previo </a:t>
              </a:r>
              <a:r>
                <a:rPr lang="es-ES" sz="1200" dirty="0" smtClean="0"/>
                <a:t>3</a:t>
              </a:r>
              <a:endParaRPr lang="es-ES" sz="1200" dirty="0"/>
            </a:p>
          </p:txBody>
        </p:sp>
        <p:sp>
          <p:nvSpPr>
            <p:cNvPr id="42" name="41 Cheurón"/>
            <p:cNvSpPr/>
            <p:nvPr/>
          </p:nvSpPr>
          <p:spPr>
            <a:xfrm>
              <a:off x="3394764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42 Forma libre"/>
            <p:cNvSpPr/>
            <p:nvPr/>
          </p:nvSpPr>
          <p:spPr>
            <a:xfrm>
              <a:off x="4005019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/>
                <a:t>Evento previo 4</a:t>
              </a:r>
            </a:p>
          </p:txBody>
        </p:sp>
        <p:sp>
          <p:nvSpPr>
            <p:cNvPr id="44" name="43 Cheurón"/>
            <p:cNvSpPr/>
            <p:nvPr/>
          </p:nvSpPr>
          <p:spPr>
            <a:xfrm>
              <a:off x="600868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44 Forma libre"/>
            <p:cNvSpPr/>
            <p:nvPr/>
          </p:nvSpPr>
          <p:spPr>
            <a:xfrm>
              <a:off x="661894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/>
                <a:t>Evento previo </a:t>
              </a:r>
              <a:r>
                <a:rPr lang="es-ES" sz="1200" dirty="0" smtClean="0"/>
                <a:t>5</a:t>
              </a:r>
              <a:endParaRPr lang="es-ES" sz="1200" dirty="0"/>
            </a:p>
          </p:txBody>
        </p:sp>
      </p:grpSp>
      <p:grpSp>
        <p:nvGrpSpPr>
          <p:cNvPr id="46" name="45 Grupo"/>
          <p:cNvGrpSpPr/>
          <p:nvPr/>
        </p:nvGrpSpPr>
        <p:grpSpPr>
          <a:xfrm>
            <a:off x="731146" y="4466626"/>
            <a:ext cx="7770578" cy="1104179"/>
            <a:chOff x="780839" y="2607969"/>
            <a:chExt cx="7770578" cy="1104179"/>
          </a:xfrm>
        </p:grpSpPr>
        <p:sp>
          <p:nvSpPr>
            <p:cNvPr id="47" name="46 Cheurón"/>
            <p:cNvSpPr/>
            <p:nvPr/>
          </p:nvSpPr>
          <p:spPr>
            <a:xfrm>
              <a:off x="78083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47 Forma libre"/>
            <p:cNvSpPr/>
            <p:nvPr/>
          </p:nvSpPr>
          <p:spPr>
            <a:xfrm>
              <a:off x="139109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/>
                <a:t>Evento previo </a:t>
              </a:r>
              <a:r>
                <a:rPr lang="es-ES" sz="1200" dirty="0" smtClean="0"/>
                <a:t>8</a:t>
              </a:r>
              <a:endParaRPr lang="es-ES" sz="1200" dirty="0"/>
            </a:p>
          </p:txBody>
        </p:sp>
        <p:sp>
          <p:nvSpPr>
            <p:cNvPr id="49" name="48 Cheurón"/>
            <p:cNvSpPr/>
            <p:nvPr/>
          </p:nvSpPr>
          <p:spPr>
            <a:xfrm>
              <a:off x="3394764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49 Forma libre"/>
            <p:cNvSpPr/>
            <p:nvPr/>
          </p:nvSpPr>
          <p:spPr>
            <a:xfrm>
              <a:off x="4005019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/>
                <a:t>Evento previo </a:t>
              </a:r>
              <a:r>
                <a:rPr lang="es-ES" sz="1200" dirty="0" smtClean="0"/>
                <a:t>7</a:t>
              </a:r>
              <a:endParaRPr lang="es-ES" sz="1200" dirty="0"/>
            </a:p>
          </p:txBody>
        </p:sp>
        <p:sp>
          <p:nvSpPr>
            <p:cNvPr id="51" name="50 Cheurón"/>
            <p:cNvSpPr/>
            <p:nvPr/>
          </p:nvSpPr>
          <p:spPr>
            <a:xfrm>
              <a:off x="6008689" y="2607969"/>
              <a:ext cx="2288455" cy="883343"/>
            </a:xfrm>
            <a:prstGeom prst="chevron">
              <a:avLst>
                <a:gd name="adj" fmla="val 40000"/>
              </a:avLst>
            </a:pr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51 Forma libre"/>
            <p:cNvSpPr/>
            <p:nvPr/>
          </p:nvSpPr>
          <p:spPr>
            <a:xfrm>
              <a:off x="6618944" y="2828805"/>
              <a:ext cx="1932473" cy="883343"/>
            </a:xfrm>
            <a:custGeom>
              <a:avLst/>
              <a:gdLst>
                <a:gd name="connsiteX0" fmla="*/ 0 w 1932473"/>
                <a:gd name="connsiteY0" fmla="*/ 88334 h 883343"/>
                <a:gd name="connsiteX1" fmla="*/ 88334 w 1932473"/>
                <a:gd name="connsiteY1" fmla="*/ 0 h 883343"/>
                <a:gd name="connsiteX2" fmla="*/ 1844139 w 1932473"/>
                <a:gd name="connsiteY2" fmla="*/ 0 h 883343"/>
                <a:gd name="connsiteX3" fmla="*/ 1932473 w 1932473"/>
                <a:gd name="connsiteY3" fmla="*/ 88334 h 883343"/>
                <a:gd name="connsiteX4" fmla="*/ 1932473 w 1932473"/>
                <a:gd name="connsiteY4" fmla="*/ 795009 h 883343"/>
                <a:gd name="connsiteX5" fmla="*/ 1844139 w 1932473"/>
                <a:gd name="connsiteY5" fmla="*/ 883343 h 883343"/>
                <a:gd name="connsiteX6" fmla="*/ 88334 w 1932473"/>
                <a:gd name="connsiteY6" fmla="*/ 883343 h 883343"/>
                <a:gd name="connsiteX7" fmla="*/ 0 w 1932473"/>
                <a:gd name="connsiteY7" fmla="*/ 795009 h 883343"/>
                <a:gd name="connsiteX8" fmla="*/ 0 w 1932473"/>
                <a:gd name="connsiteY8" fmla="*/ 88334 h 883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2473" h="883343">
                  <a:moveTo>
                    <a:pt x="0" y="88334"/>
                  </a:moveTo>
                  <a:cubicBezTo>
                    <a:pt x="0" y="39548"/>
                    <a:pt x="39548" y="0"/>
                    <a:pt x="88334" y="0"/>
                  </a:cubicBezTo>
                  <a:lnTo>
                    <a:pt x="1844139" y="0"/>
                  </a:lnTo>
                  <a:cubicBezTo>
                    <a:pt x="1892925" y="0"/>
                    <a:pt x="1932473" y="39548"/>
                    <a:pt x="1932473" y="88334"/>
                  </a:cubicBezTo>
                  <a:lnTo>
                    <a:pt x="1932473" y="795009"/>
                  </a:lnTo>
                  <a:cubicBezTo>
                    <a:pt x="1932473" y="843795"/>
                    <a:pt x="1892925" y="883343"/>
                    <a:pt x="1844139" y="883343"/>
                  </a:cubicBezTo>
                  <a:lnTo>
                    <a:pt x="88334" y="883343"/>
                  </a:lnTo>
                  <a:cubicBezTo>
                    <a:pt x="39548" y="883343"/>
                    <a:pt x="0" y="843795"/>
                    <a:pt x="0" y="795009"/>
                  </a:cubicBezTo>
                  <a:lnTo>
                    <a:pt x="0" y="883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216" tIns="111216" rIns="111216" bIns="111216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200" dirty="0"/>
                <a:t>Evento previo 6</a:t>
              </a:r>
            </a:p>
          </p:txBody>
        </p:sp>
      </p:grpSp>
      <p:sp>
        <p:nvSpPr>
          <p:cNvPr id="54" name="18 Flecha en U"/>
          <p:cNvSpPr/>
          <p:nvPr/>
        </p:nvSpPr>
        <p:spPr>
          <a:xfrm rot="16200000">
            <a:off x="-52732" y="2333613"/>
            <a:ext cx="1222481" cy="417767"/>
          </a:xfrm>
          <a:prstGeom prst="uturnArrow">
            <a:avLst>
              <a:gd name="adj1" fmla="val 25000"/>
              <a:gd name="adj2" fmla="val 23531"/>
              <a:gd name="adj3" fmla="val 25000"/>
              <a:gd name="adj4" fmla="val 51697"/>
              <a:gd name="adj5" fmla="val 100000"/>
            </a:avLst>
          </a:prstGeom>
          <a:solidFill>
            <a:srgbClr val="FFC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/>
          </a:p>
        </p:txBody>
      </p:sp>
      <p:sp>
        <p:nvSpPr>
          <p:cNvPr id="55" name="18 Flecha en U"/>
          <p:cNvSpPr/>
          <p:nvPr/>
        </p:nvSpPr>
        <p:spPr>
          <a:xfrm rot="5400000" flipH="1">
            <a:off x="8095273" y="3831157"/>
            <a:ext cx="1222481" cy="471558"/>
          </a:xfrm>
          <a:prstGeom prst="uturnArrow">
            <a:avLst>
              <a:gd name="adj1" fmla="val 25000"/>
              <a:gd name="adj2" fmla="val 23531"/>
              <a:gd name="adj3" fmla="val 25000"/>
              <a:gd name="adj4" fmla="val 51697"/>
              <a:gd name="adj5" fmla="val 100000"/>
            </a:avLst>
          </a:prstGeom>
          <a:solidFill>
            <a:srgbClr val="FFC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/>
          </a:p>
        </p:txBody>
      </p:sp>
      <p:sp>
        <p:nvSpPr>
          <p:cNvPr id="28" name="27 CuadroTexto"/>
          <p:cNvSpPr txBox="1"/>
          <p:nvPr/>
        </p:nvSpPr>
        <p:spPr>
          <a:xfrm>
            <a:off x="349624" y="6458204"/>
            <a:ext cx="8592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/>
              <a:t>Se </a:t>
            </a:r>
            <a:r>
              <a:rPr lang="es-ES_tradnl" sz="1200" dirty="0"/>
              <a:t>realiza la descripción de eventos </a:t>
            </a:r>
            <a:r>
              <a:rPr lang="es-ES_tradnl" sz="1200" dirty="0" smtClean="0"/>
              <a:t>concretos, </a:t>
            </a:r>
            <a:r>
              <a:rPr lang="es-ES_tradnl" sz="1200" dirty="0"/>
              <a:t>s</a:t>
            </a:r>
            <a:r>
              <a:rPr lang="es-ES_tradnl" sz="1200" dirty="0" smtClean="0"/>
              <a:t>e </a:t>
            </a:r>
            <a:r>
              <a:rPr lang="es-ES" sz="1200" dirty="0" smtClean="0"/>
              <a:t>pueden agregar fecha y/u hora especificas para los eventos.</a:t>
            </a:r>
            <a:endParaRPr lang="es-ES" sz="1200" dirty="0"/>
          </a:p>
        </p:txBody>
      </p:sp>
      <p:sp>
        <p:nvSpPr>
          <p:cNvPr id="30" name="29 Rectángulo"/>
          <p:cNvSpPr/>
          <p:nvPr/>
        </p:nvSpPr>
        <p:spPr>
          <a:xfrm>
            <a:off x="537881" y="277923"/>
            <a:ext cx="684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LÍNEA DE TIEMPOS O LÍNEA DE EVENTOS Y CONDICIONES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9991324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960704"/>
              </p:ext>
            </p:extLst>
          </p:nvPr>
        </p:nvGraphicFramePr>
        <p:xfrm>
          <a:off x="251520" y="978633"/>
          <a:ext cx="1328056" cy="58565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8056"/>
              </a:tblGrid>
              <a:tr h="892629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rgbClr val="FF0000"/>
                          </a:solidFill>
                        </a:rPr>
                        <a:t>Incidente</a:t>
                      </a:r>
                      <a:endParaRPr lang="es-ES" sz="11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629">
                <a:tc>
                  <a:txBody>
                    <a:bodyPr/>
                    <a:lstStyle/>
                    <a:p>
                      <a:pPr algn="just"/>
                      <a:r>
                        <a:rPr lang="es-ES" sz="1100" dirty="0" smtClean="0"/>
                        <a:t>¿Qué ocurrió?</a:t>
                      </a:r>
                      <a:r>
                        <a:rPr lang="es-ES" sz="1100" baseline="0" dirty="0" smtClean="0"/>
                        <a:t> </a:t>
                      </a:r>
                      <a:r>
                        <a:rPr lang="es-ES" sz="1100" dirty="0" smtClean="0"/>
                        <a:t>Fallas en la ejecución de la tarea</a:t>
                      </a:r>
                      <a:endParaRPr lang="es-ES" sz="11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5971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smtClean="0"/>
                        <a:t>¿Cómo ocurrió?</a:t>
                      </a:r>
                      <a:r>
                        <a:rPr lang="es-ES" sz="1100" baseline="0" dirty="0" smtClean="0"/>
                        <a:t> </a:t>
                      </a:r>
                      <a:r>
                        <a:rPr lang="es-E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Fallas</a:t>
                      </a:r>
                      <a:r>
                        <a:rPr lang="es-ES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supervisión directa y del proceso</a:t>
                      </a:r>
                      <a:endParaRPr lang="es-E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286"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smtClean="0"/>
                        <a:t>¿Por</a:t>
                      </a:r>
                      <a:r>
                        <a:rPr lang="es-ES" sz="1100" baseline="0" dirty="0" smtClean="0"/>
                        <a:t> </a:t>
                      </a:r>
                      <a:r>
                        <a:rPr lang="es-ES" sz="1100" dirty="0" smtClean="0"/>
                        <a:t>qué ocurrió?</a:t>
                      </a:r>
                      <a:r>
                        <a:rPr lang="es-ES" sz="1100" baseline="0" dirty="0" smtClean="0"/>
                        <a:t> </a:t>
                      </a:r>
                      <a:r>
                        <a:rPr lang="es-ES" sz="1100" dirty="0" smtClean="0"/>
                        <a:t>Fallas organizacionales</a:t>
                      </a:r>
                      <a:endParaRPr lang="es-ES" sz="1100" dirty="0"/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10 Rectángulo"/>
          <p:cNvSpPr/>
          <p:nvPr/>
        </p:nvSpPr>
        <p:spPr>
          <a:xfrm>
            <a:off x="537881" y="277923"/>
            <a:ext cx="684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ARBOL </a:t>
            </a:r>
            <a:r>
              <a:rPr lang="es-CL" b="1" dirty="0">
                <a:solidFill>
                  <a:srgbClr val="007A94"/>
                </a:solidFill>
                <a:latin typeface="Trebuchet MS"/>
                <a:cs typeface="Trebuchet MS"/>
              </a:rPr>
              <a:t>DE </a:t>
            </a:r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FACTORES </a:t>
            </a:r>
            <a:r>
              <a:rPr lang="es-CL" b="1" dirty="0">
                <a:solidFill>
                  <a:srgbClr val="007A94"/>
                </a:solidFill>
                <a:latin typeface="Trebuchet MS"/>
                <a:cs typeface="Trebuchet MS"/>
              </a:rPr>
              <a:t>CAUSALES O </a:t>
            </a:r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DE </a:t>
            </a:r>
            <a:r>
              <a:rPr lang="es-CL" b="1" dirty="0">
                <a:solidFill>
                  <a:srgbClr val="007A94"/>
                </a:solidFill>
                <a:latin typeface="Trebuchet MS"/>
                <a:cs typeface="Trebuchet MS"/>
              </a:rPr>
              <a:t>FALLA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278581"/>
              </p:ext>
            </p:extLst>
          </p:nvPr>
        </p:nvGraphicFramePr>
        <p:xfrm>
          <a:off x="1741714" y="769619"/>
          <a:ext cx="7032172" cy="5968634"/>
        </p:xfrm>
        <a:graphic>
          <a:graphicData uri="http://schemas.openxmlformats.org/drawingml/2006/table">
            <a:tbl>
              <a:tblPr/>
              <a:tblGrid>
                <a:gridCol w="679156"/>
                <a:gridCol w="679156"/>
                <a:gridCol w="126128"/>
                <a:gridCol w="679156"/>
                <a:gridCol w="679156"/>
                <a:gridCol w="126128"/>
                <a:gridCol w="547206"/>
                <a:gridCol w="547206"/>
                <a:gridCol w="126128"/>
                <a:gridCol w="679156"/>
                <a:gridCol w="679156"/>
                <a:gridCol w="126128"/>
                <a:gridCol w="679156"/>
                <a:gridCol w="679156"/>
              </a:tblGrid>
              <a:tr h="821290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681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681">
                <a:tc gridSpan="2"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dirty="0" smtClean="0"/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681">
                <a:tc gridSpan="2"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315" marR="4315" marT="4315" marB="0" anchor="ctr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290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0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11"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2443" marR="2443" marT="24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290">
                <a:tc gridSpan="2">
                  <a:txBody>
                    <a:bodyPr/>
                    <a:lstStyle/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9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L" sz="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L" sz="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443" marR="2443" marT="2443" marB="0" anchor="b">
                    <a:lnL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8D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73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51330" y="362635"/>
            <a:ext cx="6535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HALLAZGOS Y ACCIONES CORRECTIVAS</a:t>
            </a:r>
            <a:endParaRPr lang="es-CL" b="1" dirty="0">
              <a:solidFill>
                <a:srgbClr val="007A94"/>
              </a:solidFill>
              <a:latin typeface="Trebuchet MS"/>
              <a:cs typeface="Trebuchet MS"/>
            </a:endParaRPr>
          </a:p>
          <a:p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49624" y="6458204"/>
            <a:ext cx="8592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Se sugiere identificar pocas acciones correctivas de alta jerarquía que apunten a hallazgos relevantes bajo criterios SMARTER </a:t>
            </a:r>
            <a:endParaRPr lang="es-ES" sz="1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503309"/>
              </p:ext>
            </p:extLst>
          </p:nvPr>
        </p:nvGraphicFramePr>
        <p:xfrm>
          <a:off x="219076" y="866778"/>
          <a:ext cx="8705849" cy="5589041"/>
        </p:xfrm>
        <a:graphic>
          <a:graphicData uri="http://schemas.openxmlformats.org/drawingml/2006/table">
            <a:tbl>
              <a:tblPr firstRow="1" bandRow="1">
                <a:solidFill>
                  <a:srgbClr val="FFBD5D"/>
                </a:solidFill>
                <a:tableStyleId>{7DF18680-E054-41AD-8BC1-D1AEF772440D}</a:tableStyleId>
              </a:tblPr>
              <a:tblGrid>
                <a:gridCol w="458933"/>
                <a:gridCol w="1369866"/>
                <a:gridCol w="2552700"/>
                <a:gridCol w="2361473"/>
                <a:gridCol w="705577"/>
                <a:gridCol w="651925"/>
                <a:gridCol w="605375"/>
              </a:tblGrid>
              <a:tr h="396000"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Factores</a:t>
                      </a:r>
                      <a:endParaRPr lang="es-CL" sz="1200" b="0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Sub</a:t>
                      </a:r>
                      <a:r>
                        <a:rPr lang="es-ES_tradnl" sz="1200" baseline="0" dirty="0" smtClean="0"/>
                        <a:t> factores contribuyentes</a:t>
                      </a:r>
                      <a:endParaRPr lang="es-CL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Hallazgo</a:t>
                      </a:r>
                      <a:endParaRPr lang="es-CL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Acción</a:t>
                      </a:r>
                      <a:endParaRPr lang="es-CL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Jerarquía</a:t>
                      </a:r>
                      <a:endParaRPr lang="es-CL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Responsable</a:t>
                      </a:r>
                      <a:endParaRPr lang="es-CL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Fecha</a:t>
                      </a:r>
                      <a:endParaRPr lang="es-CL" sz="1200" b="0" dirty="0"/>
                    </a:p>
                  </a:txBody>
                  <a:tcPr/>
                </a:tc>
              </a:tr>
              <a:tr h="840921">
                <a:tc row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dirty="0" smtClean="0"/>
                        <a:t>Controles </a:t>
                      </a:r>
                      <a:endParaRPr lang="es-CL" sz="1400" b="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es-ES_tradnl" sz="1400" baseline="0" dirty="0" smtClean="0"/>
                        <a:t> insatisfactorios (defensas fallidas)</a:t>
                      </a:r>
                      <a:endParaRPr lang="es-CL" sz="1400" b="0" dirty="0">
                        <a:solidFill>
                          <a:schemeClr val="tx2"/>
                        </a:solidFill>
                      </a:endParaRPr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</a:tr>
              <a:tr h="840921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</a:tr>
              <a:tr h="927236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/>
                </a:tc>
              </a:tr>
              <a:tr h="840921">
                <a:tc row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400" dirty="0" smtClean="0"/>
                        <a:t>Factores organizacionales</a:t>
                      </a:r>
                      <a:endParaRPr lang="es-CL" sz="1400" b="0" dirty="0" smtClean="0">
                        <a:solidFill>
                          <a:schemeClr val="tx2"/>
                        </a:solidFill>
                      </a:endParaRPr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/>
                </a:tc>
              </a:tr>
              <a:tr h="840921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/>
                    </a:p>
                  </a:txBody>
                  <a:tcPr/>
                </a:tc>
              </a:tr>
              <a:tr h="840921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481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806824" y="1385047"/>
            <a:ext cx="7490012" cy="147732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Aprendizajes de gestión, </a:t>
            </a:r>
            <a:r>
              <a:rPr lang="es-ES" dirty="0"/>
              <a:t>mejoramiento organizacional y de aplicación en otros procesos de la empresa. Deben denotar compresión de lo ocurrido, de las fallas </a:t>
            </a:r>
            <a:r>
              <a:rPr lang="es-ES" dirty="0" smtClean="0"/>
              <a:t>y </a:t>
            </a:r>
            <a:r>
              <a:rPr lang="es-ES" dirty="0"/>
              <a:t>debilidades organizaciones. I</a:t>
            </a:r>
            <a:r>
              <a:rPr lang="es-ES" dirty="0" smtClean="0"/>
              <a:t>mpacten en la mejora de los </a:t>
            </a:r>
            <a:r>
              <a:rPr lang="es-ES" dirty="0"/>
              <a:t>control de la empresa. 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2" name="1 Rectángulo"/>
          <p:cNvSpPr/>
          <p:nvPr/>
        </p:nvSpPr>
        <p:spPr>
          <a:xfrm>
            <a:off x="699247" y="342491"/>
            <a:ext cx="6710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dirty="0" smtClean="0">
                <a:solidFill>
                  <a:srgbClr val="007A94"/>
                </a:solidFill>
                <a:latin typeface="Trebuchet MS"/>
                <a:cs typeface="Trebuchet MS"/>
              </a:rPr>
              <a:t>LECCIONES </a:t>
            </a:r>
            <a:r>
              <a:rPr lang="es-CL" b="1" dirty="0">
                <a:solidFill>
                  <a:srgbClr val="007A94"/>
                </a:solidFill>
                <a:latin typeface="Trebuchet MS"/>
                <a:cs typeface="Trebuchet MS"/>
              </a:rPr>
              <a:t>APRENDIDAS</a:t>
            </a:r>
            <a:endParaRPr lang="es-ES" b="1" dirty="0">
              <a:solidFill>
                <a:srgbClr val="007A94"/>
              </a:solidFill>
              <a:latin typeface="Trebuchet MS"/>
              <a:cs typeface="Trebuchet MS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1445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a de Office">
  <a:themeElements>
    <a:clrScheme name="colores-MLP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67A94"/>
      </a:accent1>
      <a:accent2>
        <a:srgbClr val="D41F29"/>
      </a:accent2>
      <a:accent3>
        <a:srgbClr val="60CDCC"/>
      </a:accent3>
      <a:accent4>
        <a:srgbClr val="000000"/>
      </a:accent4>
      <a:accent5>
        <a:srgbClr val="EDAD03"/>
      </a:accent5>
      <a:accent6>
        <a:srgbClr val="AE4845"/>
      </a:accent6>
      <a:hlink>
        <a:srgbClr val="0000FF"/>
      </a:hlink>
      <a:folHlink>
        <a:srgbClr val="FF00FF"/>
      </a:folHlink>
    </a:clrScheme>
    <a:fontScheme name="Tema de Office">
      <a:majorFont>
        <a:latin typeface="Helvetica"/>
        <a:ea typeface="ＭＳ Ｐゴシック"/>
        <a:cs typeface="Helvetica"/>
      </a:majorFont>
      <a:minorFont>
        <a:latin typeface="Helvetica"/>
        <a:ea typeface="ＭＳ Ｐゴシック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19" tIns="45719" rIns="45719" bIns="45719" numCol="1" anchor="ctr" anchorCtr="0" compatLnSpc="1">
        <a:prstTxWarp prst="textNoShape">
          <a:avLst/>
        </a:prstTxWarp>
      </a:bodyPr>
      <a:lstStyle>
        <a:defPPr marL="4572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rebuchet MS" charset="0"/>
            <a:ea typeface="ＭＳ Ｐゴシック" charset="0"/>
            <a:cs typeface="Trebuchet MS" charset="0"/>
            <a:sym typeface="Trebuchet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19" tIns="45719" rIns="45719" bIns="45719" numCol="1" anchor="ctr" anchorCtr="0" compatLnSpc="1">
        <a:prstTxWarp prst="textNoShape">
          <a:avLst/>
        </a:prstTxWarp>
      </a:bodyPr>
      <a:lstStyle>
        <a:defPPr marL="4572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rebuchet MS" charset="0"/>
            <a:ea typeface="ＭＳ Ｐゴシック" charset="0"/>
            <a:cs typeface="Trebuchet MS" charset="0"/>
            <a:sym typeface="Trebuchet MS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ontenido AMSA">
  <a:themeElements>
    <a:clrScheme name="AM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22630"/>
      </a:accent1>
      <a:accent2>
        <a:srgbClr val="EAAA00"/>
      </a:accent2>
      <a:accent3>
        <a:srgbClr val="00778B"/>
      </a:accent3>
      <a:accent4>
        <a:srgbClr val="64CCC9"/>
      </a:accent4>
      <a:accent5>
        <a:srgbClr val="888B8D"/>
      </a:accent5>
      <a:accent6>
        <a:srgbClr val="FFD55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6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2AE72880CFF9B45A3FEBCA395C4ACC4" ma:contentTypeVersion="4" ma:contentTypeDescription="Crear nuevo documento." ma:contentTypeScope="" ma:versionID="d847aa410f475e5ee3e690870df6112f">
  <xsd:schema xmlns:xsd="http://www.w3.org/2001/XMLSchema" xmlns:p="http://schemas.microsoft.com/office/2006/metadata/properties" xmlns:ns2="0ea3fc47-cf96-41f9-9eb8-c20756debc30" xmlns:ns3="8d07087f-16cf-4e40-abba-4a2dad057c08" xmlns:ns4="7f2cc99a-92eb-4ea0-8936-4cd916335929" targetNamespace="http://schemas.microsoft.com/office/2006/metadata/properties" ma:root="true" ma:fieldsID="fe7a9fda1e06ccb77661fb440034a59a" ns2:_="" ns3:_="" ns4:_="">
    <xsd:import namespace="0ea3fc47-cf96-41f9-9eb8-c20756debc30"/>
    <xsd:import namespace="8d07087f-16cf-4e40-abba-4a2dad057c08"/>
    <xsd:import namespace="7f2cc99a-92eb-4ea0-8936-4cd916335929"/>
    <xsd:element name="properties">
      <xsd:complexType>
        <xsd:sequence>
          <xsd:element name="documentManagement">
            <xsd:complexType>
              <xsd:all>
                <xsd:element ref="ns2:Tipo_x0020_de_x0020_Documento" minOccurs="0"/>
                <xsd:element ref="ns3:Area" minOccurs="0"/>
                <xsd:element ref="ns3:SubArea" minOccurs="0"/>
                <xsd:element ref="ns4:Descripci_x00f3_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ea3fc47-cf96-41f9-9eb8-c20756debc30" elementFormDefault="qualified">
    <xsd:import namespace="http://schemas.microsoft.com/office/2006/documentManagement/types"/>
    <xsd:element name="Tipo_x0020_de_x0020_Documento" ma:index="2" nillable="true" ma:displayName="Tipo de Documento" ma:list="{997abb30-5de5-49a2-982a-137c4651e1da}" ma:internalName="Tipo_x0020_de_x0020_Documento" ma:showField="Title">
      <xsd:simpleType>
        <xsd:restriction base="dms:Lookup"/>
      </xsd:simpleType>
    </xsd:element>
  </xsd:schema>
  <xsd:schema xmlns:xsd="http://www.w3.org/2001/XMLSchema" xmlns:dms="http://schemas.microsoft.com/office/2006/documentManagement/types" targetNamespace="8d07087f-16cf-4e40-abba-4a2dad057c08" elementFormDefault="qualified">
    <xsd:import namespace="http://schemas.microsoft.com/office/2006/documentManagement/types"/>
    <xsd:element name="Area" ma:index="3" nillable="true" ma:displayName="Area" ma:list="{be077ff7-f08e-407a-86f0-3f969fd37031}" ma:internalName="Area" ma:showField="Title" ma:web="8d07087f-16cf-4e40-abba-4a2dad057c08">
      <xsd:simpleType>
        <xsd:restriction base="dms:Lookup"/>
      </xsd:simpleType>
    </xsd:element>
    <xsd:element name="SubArea" ma:index="4" nillable="true" ma:displayName="SubArea" ma:list="{ec64cfec-5602-4018-bec6-5a9888c7e69e}" ma:internalName="SubArea" ma:showField="Title" ma:web="8d07087f-16cf-4e40-abba-4a2dad057c08">
      <xsd:simpleType>
        <xsd:restriction base="dms:Lookup"/>
      </xsd:simpleType>
    </xsd:element>
  </xsd:schema>
  <xsd:schema xmlns:xsd="http://www.w3.org/2001/XMLSchema" xmlns:dms="http://schemas.microsoft.com/office/2006/documentManagement/types" targetNamespace="7f2cc99a-92eb-4ea0-8936-4cd916335929" elementFormDefault="qualified">
    <xsd:import namespace="http://schemas.microsoft.com/office/2006/documentManagement/types"/>
    <xsd:element name="Descripci_x00f3_n" ma:index="5" nillable="true" ma:displayName="Descripción" ma:internalName="Descripci_x00f3_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Tipo de contenido" ma:readOnly="true"/>
        <xsd:element ref="dc:title" minOccurs="0" maxOccurs="1" ma:index="1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ubArea xmlns="8d07087f-16cf-4e40-abba-4a2dad057c08" xsi:nil="true"/>
    <Area xmlns="8d07087f-16cf-4e40-abba-4a2dad057c08" xsi:nil="true"/>
    <Descripci_x00f3_n xmlns="7f2cc99a-92eb-4ea0-8936-4cd916335929" xsi:nil="true"/>
    <Tipo_x0020_de_x0020_Documento xmlns="0ea3fc47-cf96-41f9-9eb8-c20756debc30" xsi:nil="true"/>
  </documentManagement>
</p:properties>
</file>

<file path=customXml/itemProps1.xml><?xml version="1.0" encoding="utf-8"?>
<ds:datastoreItem xmlns:ds="http://schemas.openxmlformats.org/officeDocument/2006/customXml" ds:itemID="{8C9D73C4-F56B-4D44-BE0E-397653129B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3A758D-6539-4F43-A2B9-9FBADF66B9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a3fc47-cf96-41f9-9eb8-c20756debc30"/>
    <ds:schemaRef ds:uri="8d07087f-16cf-4e40-abba-4a2dad057c08"/>
    <ds:schemaRef ds:uri="7f2cc99a-92eb-4ea0-8936-4cd916335929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C1CD7CF-EDDE-4409-821E-D9E3B0A5BD7B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7f2cc99a-92eb-4ea0-8936-4cd916335929"/>
    <ds:schemaRef ds:uri="http://schemas.openxmlformats.org/package/2006/metadata/core-properties"/>
    <ds:schemaRef ds:uri="http://purl.org/dc/elements/1.1/"/>
    <ds:schemaRef ds:uri="http://purl.org/dc/dcmitype/"/>
    <ds:schemaRef ds:uri="8d07087f-16cf-4e40-abba-4a2dad057c08"/>
    <ds:schemaRef ds:uri="0ea3fc47-cf96-41f9-9eb8-c20756debc30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Plantillas CEN - AMSA 2014</Template>
  <TotalTime>22100</TotalTime>
  <Words>1883</Words>
  <Application>Microsoft Office PowerPoint</Application>
  <PresentationFormat>Presentación en pantalla (4:3)</PresentationFormat>
  <Paragraphs>346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1_Diseño personalizado</vt:lpstr>
      <vt:lpstr>2_Tema de Office</vt:lpstr>
      <vt:lpstr>Tema de Office</vt:lpstr>
      <vt:lpstr>2_Diseño personalizado</vt:lpstr>
      <vt:lpstr>3_Diseño personalizado</vt:lpstr>
      <vt:lpstr>4_Diseño personalizado</vt:lpstr>
      <vt:lpstr>Contenido AMSA</vt:lpstr>
      <vt:lpstr>5_Diseño personalizado</vt:lpstr>
      <vt:lpstr>6_Diseño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 Performance Review</dc:title>
  <dc:subject>OSR1-2014</dc:subject>
  <dc:creator>Pablo Carvallo</dc:creator>
  <cp:lastModifiedBy>SLJose Valdes Piraino</cp:lastModifiedBy>
  <cp:revision>697</cp:revision>
  <cp:lastPrinted>2015-05-27T15:17:57Z</cp:lastPrinted>
  <dcterms:created xsi:type="dcterms:W3CDTF">2014-07-08T19:00:47Z</dcterms:created>
  <dcterms:modified xsi:type="dcterms:W3CDTF">2015-07-02T18:26:13Z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0x01010092AE72880CFF9B45A3FEBCA395C4ACC4</vt:lpwstr>
  </property>
</Properties>
</file>