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8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3" autoAdjust="0"/>
    <p:restoredTop sz="94627" autoAdjust="0"/>
  </p:normalViewPr>
  <p:slideViewPr>
    <p:cSldViewPr>
      <p:cViewPr>
        <p:scale>
          <a:sx n="125" d="100"/>
          <a:sy n="125" d="100"/>
        </p:scale>
        <p:origin x="-28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0A4C1D-34DB-48B0-B76F-411FED806D28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14A53-F040-4991-B94B-C0DC5161FD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678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264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889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7694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847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0005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31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4443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7042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3965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8900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246B7-383E-4358-8430-99CEFCB6C65D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F4ED6-C4CE-4B5F-BEE7-89384682C4B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640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475656" y="548680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78267"/>
              </p:ext>
            </p:extLst>
          </p:nvPr>
        </p:nvGraphicFramePr>
        <p:xfrm>
          <a:off x="3707904" y="2276872"/>
          <a:ext cx="4176464" cy="53615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3026984791"/>
                    </a:ext>
                  </a:extLst>
                </a:gridCol>
                <a:gridCol w="900097">
                  <a:extLst>
                    <a:ext uri="{9D8B030D-6E8A-4147-A177-3AD203B41FA5}">
                      <a16:colId xmlns:a16="http://schemas.microsoft.com/office/drawing/2014/main" val="1524963043"/>
                    </a:ext>
                  </a:extLst>
                </a:gridCol>
                <a:gridCol w="1044119">
                  <a:extLst>
                    <a:ext uri="{9D8B030D-6E8A-4147-A177-3AD203B41FA5}">
                      <a16:colId xmlns:a16="http://schemas.microsoft.com/office/drawing/2014/main" val="2086911637"/>
                    </a:ext>
                  </a:extLst>
                </a:gridCol>
              </a:tblGrid>
              <a:tr h="214710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Compound</a:t>
                      </a:r>
                      <a:r>
                        <a:rPr lang="es-ES" sz="1100" u="none" strike="noStrike" dirty="0">
                          <a:effectLst/>
                        </a:rPr>
                        <a:t> </a:t>
                      </a:r>
                      <a:r>
                        <a:rPr lang="es-ES" sz="1100" u="none" strike="noStrike" dirty="0" err="1">
                          <a:effectLst/>
                        </a:rPr>
                        <a:t>Name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PubChem CID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Formula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886545268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15-HETrE (C20:3n6)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25063347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16106786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RvE1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25063347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06698462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Osbonate (C22:5n6)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6441454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22357758"/>
                  </a:ext>
                </a:extLst>
              </a:tr>
              <a:tr h="30177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Nonadeca</a:t>
                      </a:r>
                      <a:r>
                        <a:rPr lang="es-ES" sz="1100" u="none" strike="noStrike" dirty="0">
                          <a:effectLst/>
                        </a:rPr>
                        <a:t>-10(Z)-</a:t>
                      </a:r>
                      <a:r>
                        <a:rPr lang="es-ES" sz="1100" u="none" strike="noStrike" dirty="0" err="1">
                          <a:effectLst/>
                        </a:rPr>
                        <a:t>enoate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C19:1n9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5312513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C19H36O2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6822559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16(17)-EpDoPE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14392758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09055806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15-HpETE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5280893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C20H32O4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55856873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PGD2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448457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7392020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LTB5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5283125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1973261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Eicosenoate (C20:1n9)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5282768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C20H38O2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0133931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12(13)-EpODE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4779446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14,15-DiHETE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16061119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53203927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OEA (C18:1n9 )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5283454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C20H39NO2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8231393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PGE3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5280937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98789897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12(13)-EpOME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5356421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410958110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12,13-DiHOME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10236635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199006214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8(9)-EpETrE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5283203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40191065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8,9-DiHETrE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90732781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1-AG (C20:4n6 )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16019980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C23H38O4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81595241"/>
                  </a:ext>
                </a:extLst>
              </a:tr>
              <a:tr h="321489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α </a:t>
                      </a:r>
                      <a:r>
                        <a:rPr lang="es-ES" sz="1100" u="none" strike="noStrike">
                          <a:effectLst/>
                        </a:rPr>
                        <a:t>Linolenate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5282822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27882958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11(12)-EpETrE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5283204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253371008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19,20-DiHDoPE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08985645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DEA (C22:4n6 )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5282273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C24H41NO2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3551628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5-HEPE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6439678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6818916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5312981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85868878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DHEA (C22:6n3 )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44373477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C24H37NO2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46282813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5,6-DiHETrE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1657862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PGE1 (C20:3n6)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5280723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30041453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17(18)-EpETE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16061089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80519220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aLEA (C18:3n3 )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5283449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C20H35NO2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5986962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15(16)-EpODE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3329490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13-HODE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6443013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74475711"/>
                  </a:ext>
                </a:extLst>
              </a:tr>
              <a:tr h="36922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Dihomo-</a:t>
                      </a:r>
                      <a:r>
                        <a:rPr lang="el-GR" sz="1100" u="none" strike="noStrike">
                          <a:effectLst/>
                        </a:rPr>
                        <a:t>γ-</a:t>
                      </a:r>
                      <a:r>
                        <a:rPr lang="es-ES" sz="1100" u="none" strike="noStrike">
                          <a:effectLst/>
                        </a:rPr>
                        <a:t>linolenate (C20:3n6)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5280581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8091681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NO-Gly (C18:1n9 )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6436908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C20H37NO3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61725682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PEA (C16:0)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4671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C18H37NO2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4724448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2-LG (C18:2n6 )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5365676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C21H38O4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37541641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Palmitate (C16:0)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985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C16H32O2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202908069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Lipoxin A4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5280914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25431177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Timnodonate; EPA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446284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43463247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Bovinate (C18:2(9c,11t)-CLA)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5280644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156813349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13-HpODE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5280720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31124551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9-HpODE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6439847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43634798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13-KODE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6446027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228807744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Stearidonate (C18:4n3)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5282837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C18H28O2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6462565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5280724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051704366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9(10)-EpODE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16185863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101273144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Heptadecanoate (C17:0)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10465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C17H34O2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676669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PGD2 EA (PGD2 )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5283120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C22H37NO5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36626531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LTB4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1580525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6-keto-PGF1a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2044168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5280733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43767667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13-HOTE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10469728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20736569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LEA (C18:2n6 )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5283446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C20H37NO2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7076736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AEA (C20:4n6 )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5281969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C22H37NO2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32441585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15,16-DiHODE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34252001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11,12-DiHETrE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25676522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9-KODE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9839084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317875351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Cervonate; DHA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445580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68533379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12-HEPE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10041593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4965381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9,12,13-TriHOME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9858729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001852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5-KETE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17426482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76563603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653591454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8,15-DiHETE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5312973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64374025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5282945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958803153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9,10,13-TriHOME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5282965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61056664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RvD1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16061135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9416521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19(20)-EpDoPE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11631565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65557886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SEA (C18:0)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27902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C20H41NO2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38316661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LTE4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5280749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C23H37NO5S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04956199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Linoleate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5280450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2665149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Laurate (C12:0)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3893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C12H24O2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11109734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PGB2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5288144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01913959"/>
                  </a:ext>
                </a:extLst>
              </a:tr>
              <a:tr h="36922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11,12,15 TriHETrE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11954043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58475664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20-hydroxy-LTB4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3112035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PGF2a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5283078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0618979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Stearate (C18:0)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C18H36O2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06684222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9,10-DiHODE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9231075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20-HETE EA (20-HETE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35027640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C22H37NO3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08292822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12(13)Ep-9-KODE (C18:2n6)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5283007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381357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2-AG (C20:4n6 )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5282280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C23H38O4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99336604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12,13-DiHODE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649769160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14(15)-EpETE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16061088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9825096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9-HOTE (C18:3n3)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6439873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1730254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1-OG (C18:1n9 )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12178130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C21H40O4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88493169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Palmitoleate (C16:1n7)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5282745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C16H30O2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69840028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Palmitelaidate (C16:1n7t)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5282745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C16H30O2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459417591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Hepoxilin A3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5460414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83125042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17-HDoHE (C22:6n3)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6439179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000265688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20-carboxy-LTB4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5280877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161404046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14,15-DiHETrE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4783121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Myristate (C14:0)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11005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C14H28O2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51491231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δ 12-</a:t>
                      </a:r>
                      <a:r>
                        <a:rPr lang="es-ES" sz="1100" u="none" strike="noStrike">
                          <a:effectLst/>
                        </a:rPr>
                        <a:t>PGJ2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08571486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Adrenate (C22:4n6)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5282844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C22H36O2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20484918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DGLA EA (C20:3n6 )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5282272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C22H39NO2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7912186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Mead acid (C20:3n9)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5312531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4071487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2-OG (C18:1n9 )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5319879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C21H40O4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9712189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PGJ2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58079053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Vaccenate (C18:1n7)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5281127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93998504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5,15-DiHETE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6011521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15-deoxy PGJ2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5311211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C20H28O3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25496961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6-trans-LTB4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5283128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090846764"/>
                  </a:ext>
                </a:extLst>
              </a:tr>
              <a:tr h="321489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γ-</a:t>
                      </a:r>
                      <a:r>
                        <a:rPr lang="es-ES" sz="1100" u="none" strike="noStrike" dirty="0" err="1">
                          <a:effectLst/>
                        </a:rPr>
                        <a:t>Linolenate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C18:3n6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5280933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5885020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1-LG (C18:2n6 )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6436630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C21H38O4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014179190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15-HEPE (C20:5n3)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5353282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32720278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14(15)-EpETrE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11954058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01505056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Pentadecanoate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C15:0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13849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C15H30O2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967854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PGF2a</a:t>
                      </a:r>
                      <a:r>
                        <a:rPr lang="es-ES" sz="1100" u="none" strike="noStrike" dirty="0">
                          <a:effectLst/>
                        </a:rPr>
                        <a:t> </a:t>
                      </a:r>
                      <a:r>
                        <a:rPr lang="es-ES" sz="1100" u="none" strike="noStrike" dirty="0" err="1">
                          <a:effectLst/>
                        </a:rPr>
                        <a:t>EA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PGF2a</a:t>
                      </a:r>
                      <a:r>
                        <a:rPr lang="es-ES" sz="1100" u="none" strike="noStrike" dirty="0">
                          <a:effectLst/>
                        </a:rPr>
                        <a:t> 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5283076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C22H39NO5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80710922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>
                          <a:effectLst/>
                        </a:rPr>
                        <a:t>9,10-</a:t>
                      </a:r>
                      <a:r>
                        <a:rPr lang="es-ES" sz="1100" u="none" strike="noStrike" dirty="0" err="1">
                          <a:effectLst/>
                        </a:rPr>
                        <a:t>DiHOME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C18:2n6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9966640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58100149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>
                          <a:effectLst/>
                        </a:rPr>
                        <a:t>9(10)-</a:t>
                      </a:r>
                      <a:r>
                        <a:rPr lang="es-ES" sz="1100" u="none" strike="noStrike" dirty="0" err="1">
                          <a:effectLst/>
                        </a:rPr>
                        <a:t>EpOME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C18:2n6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9966640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7781128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PGE2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5280360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8491142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TXB2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C20:4n6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5283137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1741790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>
                          <a:effectLst/>
                        </a:rPr>
                        <a:t>17,18-</a:t>
                      </a:r>
                      <a:r>
                        <a:rPr lang="es-ES" sz="1100" u="none" strike="noStrike" dirty="0" err="1">
                          <a:effectLst/>
                        </a:rPr>
                        <a:t>DiHETE</a:t>
                      </a:r>
                      <a:r>
                        <a:rPr lang="es-ES" sz="1100" u="none" strike="noStrike" dirty="0">
                          <a:effectLst/>
                        </a:rPr>
                        <a:t> (</a:t>
                      </a:r>
                      <a:r>
                        <a:rPr lang="es-ES" sz="1100" u="none" strike="noStrike" dirty="0" err="1">
                          <a:effectLst/>
                        </a:rPr>
                        <a:t>C20:5n3</a:t>
                      </a:r>
                      <a:r>
                        <a:rPr lang="es-ES" sz="1100" u="none" strike="noStrike" dirty="0">
                          <a:effectLst/>
                        </a:rPr>
                        <a:t>)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16061120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6645277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15-KETE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5280701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07880388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NA-Gly (20:4n6  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5283389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C22H35NO3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385792575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Clupanodonate; DPA (C22:5n3)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5497182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72266441"/>
                  </a:ext>
                </a:extLst>
              </a:tr>
              <a:tr h="33628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Arachidonate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444899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94463547"/>
                  </a:ext>
                </a:extLst>
              </a:tr>
              <a:tr h="246492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12-HpETE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5280892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9965149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12-HETE (C20:4n6)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5312983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42619930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Oleate (C18:1n9)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445639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2014542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PGD3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5282260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7442473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Resolvin E1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10473088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17709523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allopregnanolone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31402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66315727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16(17)-EpDPE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14392758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034587545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PGD2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448457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03067686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LTB5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5283125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9471102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14,15-DiHETE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16061119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2036234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5280937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2136473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12(13)-EpOME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5356421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77620789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PGD1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5280936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06195729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12,13-DiHOME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10236635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317552908"/>
                  </a:ext>
                </a:extLst>
              </a:tr>
              <a:tr h="535136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3alpha,5alpha-tetrahydrodeoxycorticosterone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91475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C21H34O3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6677761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8(9)-EpETrE alt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40490662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02004123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8(9)-EpETrE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1901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7315601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13(14)-EpDPE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11674605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4314838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8,9-DiHETrE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7276093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11,12-DiHETE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16061121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0333451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7,8-DiHDPE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199265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9(10)-EpOME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6246154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7315820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24R, 25-(OH)2D3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5283748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C27H44O3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9636701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19,20-DiHDPE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5560030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5-HEPE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6439678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82402993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5312981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91648157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5,6-DiHETrE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13860852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1α,25- (</a:t>
                      </a:r>
                      <a:r>
                        <a:rPr lang="es-ES" sz="1100" u="none" strike="noStrike">
                          <a:effectLst/>
                        </a:rPr>
                        <a:t>OH)2D3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5280453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C27H44O3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2871279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5280723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86233922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17(18)-EpETE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131367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3057298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12-oxo-ETE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5283162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63709552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15(16)-EpODE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09991277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13-HODE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6443013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7038410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15(S)-HETrE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44777693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LXA4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5280914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06909542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14(15)-EpETrE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1431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4430532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13-oxo-ODE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6446027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1872941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5280724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403063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9(10)-EpODE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68822154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25-(OH)D3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5283731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C27H44O2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980951170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Cortisol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5754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C21H30O5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0361195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7614482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6-keto-PGF1a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016439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5280733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3041637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25-(OH)D2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5710148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C28H44O2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835563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13-HOTrE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16061072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21178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13,14-DiHDPE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88368076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15,16-DiHODE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2408888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11,12-DiHETrE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8791260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9-oxo-ODE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9839084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8425459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12-HEPE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10041593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1520472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9,12,13-TriHOME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9858729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3400132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5-oxo-ETE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37462929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6438380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2263594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LTB3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6439476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52297376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87111089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8,15-DiHETE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53480358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7300842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5282945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4296847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9,10,13-TriHOME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14968868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45685673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8,9-DiHETE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16061118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0169165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10,11-DiHDPE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47088169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7(8)-EpDPE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11653103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4305299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Corticosterone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5753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4767262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Pregnenolone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8955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C21H32O2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6473213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19(20)-EpDPE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11631565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008161883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Ganaxolone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38022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C22H36O2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763156242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Aldosterone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5839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C21H28O5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5256415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PGB2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63409697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20-OH-LTB4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5280745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7551661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PGF2a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20849107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19258790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11(12)-EpETE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53394022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80170171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9,10-DiHODE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91468241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EKODE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53394018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73110120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12,13-DiHODE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16061067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3424141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14(15)-EpETE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53394073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2880926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9-HOTrE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6439873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99869266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Progesterone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5994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28883279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17-HDoHE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6439179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268594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20-COOH-LTB4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5280877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06152578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14,15-DiHETrE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897650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PGJ2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5280884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06457632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5,15-DiHETE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5283158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30653792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5(6)-EpETrE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1778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5459861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15-deoxy-PGJ2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5311211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C20H28O3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90045287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LTB4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5280492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620101406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d4-LTB4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16061113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2396721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6-trans-LTB4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5283128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449233492"/>
                  </a:ext>
                </a:extLst>
              </a:tr>
              <a:tr h="168649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THF diol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8064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C4H10O2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7395008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Deoxycortisol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440707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C21H30O4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63544059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15-HEPE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5353282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6212437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8-HEPE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53394250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096160459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9,10-DiHOME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9966640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C18H34O4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56292372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PGE2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5280360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355713655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d4-PGE2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5283031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408309179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TXB2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5283137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27032925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d4-TXB2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16061116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C20H34O6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762431573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17,18-DiHETE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16061120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C20H32O4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21050241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15-oxo-ETE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5280701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728766564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8(9)-EpETE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53394044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C20H30O3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137059961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16,17-DiHDPE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16061147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C22H34O4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50202330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10(11)-EpDPE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11638767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C22H32O3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542594640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1α, 25-(</a:t>
                      </a:r>
                      <a:r>
                        <a:rPr lang="es-ES" sz="1100" u="none" strike="noStrike">
                          <a:effectLst/>
                        </a:rPr>
                        <a:t>OH)2D2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6437855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C28H44O3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2928377017"/>
                  </a:ext>
                </a:extLst>
              </a:tr>
              <a:tr h="214663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>
                          <a:effectLst/>
                        </a:rPr>
                        <a:t>12-HETE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>
                          <a:effectLst/>
                        </a:rPr>
                        <a:t>5312983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u="none" strike="noStrike" dirty="0" err="1">
                          <a:effectLst/>
                        </a:rPr>
                        <a:t>C20H32O3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9" marR="1009" marT="1009" marB="0" anchor="b"/>
                </a:tc>
                <a:extLst>
                  <a:ext uri="{0D108BD9-81ED-4DB2-BD59-A6C34878D82A}">
                    <a16:rowId xmlns:a16="http://schemas.microsoft.com/office/drawing/2014/main" val="771783112"/>
                  </a:ext>
                </a:extLst>
              </a:tr>
            </a:tbl>
          </a:graphicData>
        </a:graphic>
      </p:graphicFrame>
      <p:sp>
        <p:nvSpPr>
          <p:cNvPr id="8" name="6 CuadroTexto"/>
          <p:cNvSpPr txBox="1"/>
          <p:nvPr/>
        </p:nvSpPr>
        <p:spPr>
          <a:xfrm>
            <a:off x="1204814" y="5517232"/>
            <a:ext cx="754365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Texto de ejemplo   Texto de ejemplo   Texto de ejemplo</a:t>
            </a:r>
          </a:p>
          <a:p>
            <a:pPr algn="just"/>
            <a:r>
              <a:rPr lang="es-ES" dirty="0"/>
              <a:t>Texto de ejemplo   Texto de ejemplo   Texto de ejemplo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-27384"/>
            <a:ext cx="712879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Texto de ejemplo   Texto de ejemplo   Texto de ejemplo</a:t>
            </a:r>
          </a:p>
          <a:p>
            <a:pPr algn="just"/>
            <a:r>
              <a:rPr lang="es-ES" dirty="0"/>
              <a:t>Texto de ejemplo   Texto de ejemplo   Texto de ejemplo</a:t>
            </a:r>
          </a:p>
          <a:p>
            <a:pPr algn="just"/>
            <a:r>
              <a:rPr lang="es-ES" dirty="0"/>
              <a:t>Texto de ejemplo   Texto de ejemplo   Texto de ejemplo</a:t>
            </a:r>
          </a:p>
          <a:p>
            <a:pPr algn="just"/>
            <a:r>
              <a:rPr lang="es-ES" dirty="0"/>
              <a:t>Texto de ejemplo   Texto de ejemplo   Texto de ejemplo</a:t>
            </a:r>
          </a:p>
        </p:txBody>
      </p:sp>
    </p:spTree>
    <p:extLst>
      <p:ext uri="{BB962C8B-B14F-4D97-AF65-F5344CB8AC3E}">
        <p14:creationId xmlns:p14="http://schemas.microsoft.com/office/powerpoint/2010/main" val="2233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3.92176 L -0.00781 3.92176 " pathEditMode="relative" rAng="0" ptsTypes="AA">
                                      <p:cBhvr>
                                        <p:cTn id="6" dur="10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1181</Words>
  <Application>Microsoft Office PowerPoint</Application>
  <PresentationFormat>On-screen Show (4:3)</PresentationFormat>
  <Paragraphs>670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PowerPoint Presentation</vt:lpstr>
    </vt:vector>
  </TitlesOfParts>
  <Company>ucam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ucam</dc:creator>
  <cp:lastModifiedBy>joe</cp:lastModifiedBy>
  <cp:revision>37</cp:revision>
  <dcterms:created xsi:type="dcterms:W3CDTF">2016-06-20T11:38:08Z</dcterms:created>
  <dcterms:modified xsi:type="dcterms:W3CDTF">2016-06-22T19:23:50Z</dcterms:modified>
</cp:coreProperties>
</file>