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65" r:id="rId4"/>
    <p:sldId id="365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8" autoAdjust="0"/>
    <p:restoredTop sz="94601" autoAdjust="0"/>
  </p:normalViewPr>
  <p:slideViewPr>
    <p:cSldViewPr>
      <p:cViewPr varScale="1">
        <p:scale>
          <a:sx n="67" d="100"/>
          <a:sy n="67" d="100"/>
        </p:scale>
        <p:origin x="163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7772400" cy="1470025"/>
          </a:xfrm>
        </p:spPr>
        <p:txBody>
          <a:bodyPr/>
          <a:lstStyle/>
          <a:p>
            <a:pPr algn="l"/>
            <a:r>
              <a:rPr lang="en-US" altLang="zh-CN" dirty="0" err="1"/>
              <a:t>Matlab</a:t>
            </a:r>
            <a:r>
              <a:rPr lang="en-US" altLang="zh-CN" dirty="0"/>
              <a:t> programming 2: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4721" y="1250311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resource assessment of solar energy: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Get solar energy resource data of your hometown from NASA…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Try to assessment the solar resource of your hometown using </a:t>
            </a:r>
            <a:r>
              <a:rPr lang="en-US" altLang="zh-CN" sz="2800" dirty="0" err="1"/>
              <a:t>Matlab</a:t>
            </a:r>
            <a:r>
              <a:rPr lang="en-US" altLang="zh-CN" sz="2800" dirty="0"/>
              <a:t>, and finish a report within 5 pages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49800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A049C4A-60EB-4641-AA65-A662B79EC91C}"/>
              </a:ext>
            </a:extLst>
          </p:cNvPr>
          <p:cNvSpPr txBox="1"/>
          <p:nvPr/>
        </p:nvSpPr>
        <p:spPr>
          <a:xfrm>
            <a:off x="395536" y="476672"/>
            <a:ext cx="799288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Weather data:</a:t>
            </a:r>
          </a:p>
          <a:p>
            <a:r>
              <a:rPr lang="en-US" altLang="zh-CN" sz="2800" dirty="0"/>
              <a:t>   you can get if from </a:t>
            </a:r>
          </a:p>
          <a:p>
            <a:r>
              <a:rPr lang="en-US" altLang="zh-CN" dirty="0"/>
              <a:t>World radiation data </a:t>
            </a:r>
            <a:r>
              <a:rPr lang="en-US" altLang="zh-CN" dirty="0" err="1"/>
              <a:t>centre</a:t>
            </a:r>
            <a:r>
              <a:rPr lang="zh-CN" altLang="en-US" dirty="0"/>
              <a:t>（</a:t>
            </a:r>
            <a:r>
              <a:rPr lang="en-US" altLang="zh-CN" dirty="0"/>
              <a:t> http://wrdc.mgo.rssi.ru/ </a:t>
            </a:r>
            <a:r>
              <a:rPr lang="zh-CN" altLang="en-US" dirty="0"/>
              <a:t>）</a:t>
            </a:r>
            <a:r>
              <a:rPr lang="en-US" altLang="zh-CN" dirty="0"/>
              <a:t>, </a:t>
            </a:r>
          </a:p>
          <a:p>
            <a:r>
              <a:rPr lang="en-US" altLang="zh-CN" dirty="0" err="1"/>
              <a:t>Meteonorm</a:t>
            </a:r>
            <a:r>
              <a:rPr lang="zh-CN" altLang="en-US" dirty="0"/>
              <a:t>，</a:t>
            </a:r>
            <a:r>
              <a:rPr lang="en-US" altLang="zh-CN" dirty="0"/>
              <a:t>NASA</a:t>
            </a:r>
            <a:r>
              <a:rPr lang="zh-CN" altLang="zh-CN" dirty="0"/>
              <a:t>，</a:t>
            </a:r>
            <a:r>
              <a:rPr lang="en-US" altLang="zh-CN" dirty="0" err="1"/>
              <a:t>PVsyst</a:t>
            </a:r>
            <a:r>
              <a:rPr lang="zh-CN" altLang="zh-CN" dirty="0"/>
              <a:t>、</a:t>
            </a:r>
            <a:r>
              <a:rPr lang="en-US" altLang="zh-CN" dirty="0" err="1"/>
              <a:t>RetScreen</a:t>
            </a:r>
            <a:endParaRPr lang="zh-CN" altLang="en-US" sz="28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6ED6C03-9B47-4CE2-8386-11ED1C071F3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2896"/>
            <a:ext cx="5270500" cy="2806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5949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16632"/>
            <a:ext cx="7772400" cy="1470025"/>
          </a:xfrm>
        </p:spPr>
        <p:txBody>
          <a:bodyPr/>
          <a:lstStyle/>
          <a:p>
            <a:pPr algn="l"/>
            <a:r>
              <a:rPr lang="en-US" altLang="zh-CN" dirty="0" err="1"/>
              <a:t>Matlab</a:t>
            </a:r>
            <a:r>
              <a:rPr lang="en-US" altLang="zh-CN" dirty="0"/>
              <a:t> programming 3: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4721" y="1250311"/>
            <a:ext cx="79928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resource assessment of solar energy: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Use the measured data from NCEPU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Try to assessment the solar resource of NCEPU using </a:t>
            </a:r>
            <a:r>
              <a:rPr lang="en-US" altLang="zh-CN" sz="2800" dirty="0" err="1"/>
              <a:t>Matlab</a:t>
            </a:r>
            <a:r>
              <a:rPr lang="en-US" altLang="zh-CN" sz="2800" dirty="0"/>
              <a:t>,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Compare the assessment result between the measured data and the data from Nasa/WRDC, and finish a report within 5 pages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23018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0378EB5-8EC5-434F-84B6-4AFABB4A7009}"/>
              </a:ext>
            </a:extLst>
          </p:cNvPr>
          <p:cNvGraphicFramePr>
            <a:graphicFrameLocks noGrp="1"/>
          </p:cNvGraphicFramePr>
          <p:nvPr/>
        </p:nvGraphicFramePr>
        <p:xfrm>
          <a:off x="2987675" y="973138"/>
          <a:ext cx="4237038" cy="2573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18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8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solar radiation 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richness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≥</a:t>
                      </a:r>
                      <a:r>
                        <a:rPr lang="en-US" sz="1200" kern="100" dirty="0">
                          <a:effectLst/>
                        </a:rPr>
                        <a:t>1750kW</a:t>
                      </a:r>
                      <a:r>
                        <a:rPr lang="en-US" sz="10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•</a:t>
                      </a:r>
                      <a:r>
                        <a:rPr lang="en-US" sz="1200" kern="100" dirty="0">
                          <a:effectLst/>
                        </a:rPr>
                        <a:t>h/(m</a:t>
                      </a:r>
                      <a:r>
                        <a:rPr lang="en-US" sz="10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²•</a:t>
                      </a:r>
                      <a:r>
                        <a:rPr lang="en-US" sz="1200" kern="100" dirty="0">
                          <a:effectLst/>
                        </a:rPr>
                        <a:t>a)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1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6300MJ/(m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²•</a:t>
                      </a:r>
                      <a:r>
                        <a:rPr lang="en-US" sz="1200" kern="100">
                          <a:effectLst/>
                        </a:rPr>
                        <a:t>a)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1400</a:t>
                      </a:r>
                      <a:r>
                        <a:rPr lang="ja-JP" sz="1200" kern="100" dirty="0">
                          <a:effectLst/>
                        </a:rPr>
                        <a:t>～</a:t>
                      </a:r>
                      <a:r>
                        <a:rPr lang="en-US" sz="1200" kern="100" dirty="0">
                          <a:effectLst/>
                        </a:rPr>
                        <a:t>1750kW</a:t>
                      </a:r>
                      <a:r>
                        <a:rPr lang="en-US" sz="10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•</a:t>
                      </a:r>
                      <a:r>
                        <a:rPr lang="en-US" sz="1200" kern="100" dirty="0">
                          <a:effectLst/>
                        </a:rPr>
                        <a:t>h/(m</a:t>
                      </a:r>
                      <a:r>
                        <a:rPr lang="en-US" sz="10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²•</a:t>
                      </a:r>
                      <a:r>
                        <a:rPr lang="en-US" sz="1200" kern="100" dirty="0">
                          <a:effectLst/>
                        </a:rPr>
                        <a:t>a)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2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5040</a:t>
                      </a:r>
                      <a:r>
                        <a:rPr lang="ja-JP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6300 MJ/(m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²•</a:t>
                      </a:r>
                      <a:r>
                        <a:rPr lang="en-US" sz="1200" kern="100">
                          <a:effectLst/>
                        </a:rPr>
                        <a:t>a)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1050</a:t>
                      </a:r>
                      <a:r>
                        <a:rPr lang="ja-JP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1400 kW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•</a:t>
                      </a:r>
                      <a:r>
                        <a:rPr lang="en-US" sz="1200" kern="100">
                          <a:effectLst/>
                        </a:rPr>
                        <a:t>h/(m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²•</a:t>
                      </a:r>
                      <a:r>
                        <a:rPr lang="en-US" sz="1200" kern="100">
                          <a:effectLst/>
                        </a:rPr>
                        <a:t>a)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3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3780</a:t>
                      </a:r>
                      <a:r>
                        <a:rPr lang="ja-JP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5040 MJ/(m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²•</a:t>
                      </a:r>
                      <a:r>
                        <a:rPr lang="en-US" sz="1200" kern="100">
                          <a:effectLst/>
                        </a:rPr>
                        <a:t>a)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＜</a:t>
                      </a:r>
                      <a:r>
                        <a:rPr lang="en-US" sz="1200" kern="100">
                          <a:effectLst/>
                        </a:rPr>
                        <a:t>1050 kW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•</a:t>
                      </a:r>
                      <a:r>
                        <a:rPr lang="en-US" sz="1200" kern="100">
                          <a:effectLst/>
                        </a:rPr>
                        <a:t>h/(m</a:t>
                      </a:r>
                      <a:r>
                        <a:rPr lang="en-US" sz="1000" kern="100">
                          <a:effectLst/>
                        </a:rPr>
                        <a:t> </a:t>
                      </a:r>
                      <a:r>
                        <a:rPr lang="zh-CN" sz="1200" kern="100">
                          <a:effectLst/>
                        </a:rPr>
                        <a:t>²•</a:t>
                      </a:r>
                      <a:r>
                        <a:rPr lang="en-US" sz="1200" kern="100">
                          <a:effectLst/>
                        </a:rPr>
                        <a:t>a)</a:t>
                      </a:r>
                      <a:endParaRPr lang="zh-CN" sz="1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4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5926"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＜</a:t>
                      </a:r>
                      <a:r>
                        <a:rPr lang="en-US" sz="1200" kern="100" dirty="0">
                          <a:effectLst/>
                        </a:rPr>
                        <a:t>3780 MJ/(m</a:t>
                      </a:r>
                      <a:r>
                        <a:rPr lang="en-US" sz="1000" kern="100" dirty="0">
                          <a:effectLst/>
                        </a:rPr>
                        <a:t> </a:t>
                      </a:r>
                      <a:r>
                        <a:rPr lang="zh-CN" sz="1200" kern="100" dirty="0">
                          <a:effectLst/>
                        </a:rPr>
                        <a:t>²•</a:t>
                      </a:r>
                      <a:r>
                        <a:rPr lang="en-US" sz="1200" kern="100" dirty="0">
                          <a:effectLst/>
                        </a:rPr>
                        <a:t>a)</a:t>
                      </a:r>
                      <a:endParaRPr lang="zh-CN" sz="1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92" marR="68592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02" name="矩形 1">
            <a:extLst>
              <a:ext uri="{FF2B5EF4-FFF2-40B4-BE49-F238E27FC236}">
                <a16:creationId xmlns:a16="http://schemas.microsoft.com/office/drawing/2014/main" id="{ED70F491-222D-445F-B235-F637E8CE3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0" y="3716338"/>
            <a:ext cx="83534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l" eaLnBrk="1" hangingPunct="1"/>
            <a:r>
              <a:rPr lang="en-US" altLang="zh-CN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Stability of solar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Dayi=the number of days that </a:t>
            </a:r>
            <a:r>
              <a:rPr lang="en-US" altLang="zh-CN" sz="2000" dirty="0"/>
              <a:t>sunshine duration</a:t>
            </a:r>
          </a:p>
          <a:p>
            <a:pPr algn="l"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reach 6 hours in month </a:t>
            </a:r>
            <a:r>
              <a:rPr lang="en-US" altLang="zh-CN" sz="2000" dirty="0" err="1">
                <a:latin typeface="黑体" panose="02010609060101010101" pitchFamily="49" charset="-122"/>
                <a:ea typeface="黑体" panose="02010609060101010101" pitchFamily="49" charset="-122"/>
              </a:rPr>
              <a:t>i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3103" name="Rectangle 2">
            <a:extLst>
              <a:ext uri="{FF2B5EF4-FFF2-40B4-BE49-F238E27FC236}">
                <a16:creationId xmlns:a16="http://schemas.microsoft.com/office/drawing/2014/main" id="{A1C4BECA-1369-4455-B210-6404DFB5C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3104" name="对象 8">
            <a:extLst>
              <a:ext uri="{FF2B5EF4-FFF2-40B4-BE49-F238E27FC236}">
                <a16:creationId xmlns:a16="http://schemas.microsoft.com/office/drawing/2014/main" id="{94218571-009C-4C6F-9491-5E44D31642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313" y="4714875"/>
          <a:ext cx="29368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55800" imgH="431800" progId="Equation.DSMT4">
                  <p:embed/>
                </p:oleObj>
              </mc:Choice>
              <mc:Fallback>
                <p:oleObj name="Equation" r:id="rId2" imgW="1955800" imgH="431800" progId="Equation.DSMT4">
                  <p:embed/>
                  <p:pic>
                    <p:nvPicPr>
                      <p:cNvPr id="3104" name="对象 8">
                        <a:extLst>
                          <a:ext uri="{FF2B5EF4-FFF2-40B4-BE49-F238E27FC236}">
                            <a16:creationId xmlns:a16="http://schemas.microsoft.com/office/drawing/2014/main" id="{94218571-009C-4C6F-9491-5E44D31642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4714875"/>
                        <a:ext cx="2936875" cy="644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05" name="Rectangle 3">
            <a:extLst>
              <a:ext uri="{FF2B5EF4-FFF2-40B4-BE49-F238E27FC236}">
                <a16:creationId xmlns:a16="http://schemas.microsoft.com/office/drawing/2014/main" id="{2BBE9F1D-9484-4542-8638-80270A83C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8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5D91C736-0A8E-4C6E-A6C6-C7669B9751F7}"/>
              </a:ext>
            </a:extLst>
          </p:cNvPr>
          <p:cNvGraphicFramePr>
            <a:graphicFrameLocks noGrp="1"/>
          </p:cNvGraphicFramePr>
          <p:nvPr/>
        </p:nvGraphicFramePr>
        <p:xfrm>
          <a:off x="1506538" y="5516563"/>
          <a:ext cx="5411788" cy="1098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05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K</a:t>
                      </a:r>
                      <a:endParaRPr lang="zh-CN" sz="11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Stability </a:t>
                      </a:r>
                      <a:endParaRPr lang="zh-CN" sz="11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＜</a:t>
                      </a:r>
                      <a:r>
                        <a:rPr lang="en-US" sz="1200" kern="100">
                          <a:effectLst/>
                        </a:rPr>
                        <a:t>2</a:t>
                      </a:r>
                      <a:endParaRPr lang="zh-CN" sz="11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good</a:t>
                      </a:r>
                      <a:endParaRPr lang="zh-CN" sz="11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</a:t>
                      </a:r>
                      <a:r>
                        <a:rPr lang="ja-JP" sz="1200" kern="100">
                          <a:effectLst/>
                        </a:rPr>
                        <a:t>～</a:t>
                      </a:r>
                      <a:r>
                        <a:rPr lang="en-US" sz="12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>
                          <a:effectLst/>
                        </a:rPr>
                        <a:t>normal</a:t>
                      </a:r>
                      <a:endParaRPr lang="zh-CN" sz="11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＞</a:t>
                      </a:r>
                      <a:r>
                        <a:rPr lang="en-US" sz="1200" kern="100">
                          <a:effectLst/>
                        </a:rPr>
                        <a:t>4</a:t>
                      </a:r>
                      <a:endParaRPr lang="zh-CN" sz="11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>
                          <a:effectLst/>
                        </a:rPr>
                        <a:t>bad</a:t>
                      </a:r>
                      <a:endParaRPr lang="zh-CN" sz="11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4" marR="6858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3" name="矩形 1">
            <a:extLst>
              <a:ext uri="{FF2B5EF4-FFF2-40B4-BE49-F238E27FC236}">
                <a16:creationId xmlns:a16="http://schemas.microsoft.com/office/drawing/2014/main" id="{98F0FE35-1A4F-4E99-83B4-54695D01E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993775"/>
            <a:ext cx="2209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algn="ctr">
              <a:spcBef>
                <a:spcPct val="20000"/>
              </a:spcBef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kumimoji="1" sz="4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600"/>
              <a:t>Richness of solar energy</a:t>
            </a:r>
            <a:endParaRPr lang="zh-CN" altLang="en-US"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</TotalTime>
  <Words>243</Words>
  <Application>Microsoft Office PowerPoint</Application>
  <PresentationFormat>全屏显示(4:3)</PresentationFormat>
  <Paragraphs>38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黑体</vt:lpstr>
      <vt:lpstr>Arial</vt:lpstr>
      <vt:lpstr>Calibri</vt:lpstr>
      <vt:lpstr>Times New Roman</vt:lpstr>
      <vt:lpstr>Office 主题</vt:lpstr>
      <vt:lpstr>Equation</vt:lpstr>
      <vt:lpstr>Matlab programming 2:</vt:lpstr>
      <vt:lpstr>PowerPoint 演示文稿</vt:lpstr>
      <vt:lpstr>Matlab programming 3: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 1:</dc:title>
  <dc:creator>zhu honglu</dc:creator>
  <cp:lastModifiedBy>honglu zhu</cp:lastModifiedBy>
  <cp:revision>55</cp:revision>
  <dcterms:created xsi:type="dcterms:W3CDTF">2017-02-28T02:07:54Z</dcterms:created>
  <dcterms:modified xsi:type="dcterms:W3CDTF">2021-03-16T04:01:09Z</dcterms:modified>
</cp:coreProperties>
</file>